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413" r:id="rId2"/>
    <p:sldId id="256" r:id="rId3"/>
    <p:sldId id="325" r:id="rId4"/>
    <p:sldId id="257" r:id="rId5"/>
    <p:sldId id="336" r:id="rId6"/>
    <p:sldId id="296" r:id="rId7"/>
    <p:sldId id="412" r:id="rId8"/>
    <p:sldId id="320" r:id="rId9"/>
    <p:sldId id="408" r:id="rId10"/>
    <p:sldId id="411" r:id="rId11"/>
    <p:sldId id="410" r:id="rId12"/>
    <p:sldId id="297" r:id="rId13"/>
    <p:sldId id="409" r:id="rId14"/>
    <p:sldId id="372" r:id="rId15"/>
    <p:sldId id="342" r:id="rId16"/>
    <p:sldId id="355" r:id="rId17"/>
    <p:sldId id="373" r:id="rId18"/>
    <p:sldId id="375" r:id="rId19"/>
    <p:sldId id="376" r:id="rId20"/>
    <p:sldId id="378" r:id="rId21"/>
    <p:sldId id="379" r:id="rId22"/>
    <p:sldId id="381" r:id="rId23"/>
    <p:sldId id="298" r:id="rId24"/>
    <p:sldId id="397" r:id="rId25"/>
    <p:sldId id="371" r:id="rId26"/>
    <p:sldId id="299" r:id="rId27"/>
    <p:sldId id="363" r:id="rId28"/>
    <p:sldId id="365" r:id="rId29"/>
    <p:sldId id="315" r:id="rId30"/>
    <p:sldId id="300" r:id="rId31"/>
    <p:sldId id="398" r:id="rId32"/>
    <p:sldId id="314" r:id="rId33"/>
    <p:sldId id="405" r:id="rId34"/>
    <p:sldId id="403" r:id="rId35"/>
    <p:sldId id="404" r:id="rId36"/>
    <p:sldId id="302" r:id="rId37"/>
    <p:sldId id="382" r:id="rId38"/>
    <p:sldId id="383" r:id="rId39"/>
    <p:sldId id="384" r:id="rId40"/>
    <p:sldId id="306" r:id="rId41"/>
    <p:sldId id="307" r:id="rId42"/>
    <p:sldId id="308" r:id="rId43"/>
    <p:sldId id="309" r:id="rId44"/>
    <p:sldId id="319" r:id="rId45"/>
    <p:sldId id="385" r:id="rId46"/>
    <p:sldId id="400" r:id="rId47"/>
    <p:sldId id="310" r:id="rId48"/>
    <p:sldId id="386" r:id="rId49"/>
    <p:sldId id="401" r:id="rId50"/>
    <p:sldId id="311" r:id="rId51"/>
    <p:sldId id="387" r:id="rId52"/>
    <p:sldId id="402" r:id="rId53"/>
    <p:sldId id="313" r:id="rId54"/>
    <p:sldId id="282" r:id="rId55"/>
    <p:sldId id="316" r:id="rId56"/>
    <p:sldId id="271" r:id="rId57"/>
    <p:sldId id="399" r:id="rId58"/>
    <p:sldId id="260" r:id="rId59"/>
    <p:sldId id="395" r:id="rId60"/>
    <p:sldId id="394" r:id="rId61"/>
    <p:sldId id="396" r:id="rId62"/>
    <p:sldId id="272" r:id="rId63"/>
    <p:sldId id="389" r:id="rId64"/>
    <p:sldId id="390" r:id="rId65"/>
    <p:sldId id="391" r:id="rId66"/>
    <p:sldId id="287" r:id="rId67"/>
    <p:sldId id="281" r:id="rId68"/>
    <p:sldId id="388" r:id="rId69"/>
    <p:sldId id="392" r:id="rId70"/>
    <p:sldId id="393" r:id="rId71"/>
    <p:sldId id="406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3C6D68D2-F9D9-4174-94B7-468060E52EBA}">
          <p14:sldIdLst>
            <p14:sldId id="413"/>
            <p14:sldId id="256"/>
          </p14:sldIdLst>
        </p14:section>
        <p14:section name="LLMs" id="{6883F88B-0D47-434E-9759-885486F6C8F9}">
          <p14:sldIdLst>
            <p14:sldId id="325"/>
            <p14:sldId id="257"/>
            <p14:sldId id="336"/>
            <p14:sldId id="296"/>
            <p14:sldId id="412"/>
          </p14:sldIdLst>
        </p14:section>
        <p14:section name="excited for Generalization" id="{2163E13D-852D-4542-933D-92BD8D2CA741}">
          <p14:sldIdLst>
            <p14:sldId id="320"/>
            <p14:sldId id="408"/>
            <p14:sldId id="411"/>
            <p14:sldId id="410"/>
            <p14:sldId id="297"/>
            <p14:sldId id="409"/>
          </p14:sldIdLst>
        </p14:section>
        <p14:section name="ChatGPT Competition" id="{C8729980-1B2D-419F-B978-D2B994A20929}">
          <p14:sldIdLst>
            <p14:sldId id="372"/>
            <p14:sldId id="342"/>
            <p14:sldId id="355"/>
            <p14:sldId id="373"/>
            <p14:sldId id="375"/>
            <p14:sldId id="376"/>
            <p14:sldId id="378"/>
            <p14:sldId id="379"/>
            <p14:sldId id="381"/>
            <p14:sldId id="298"/>
            <p14:sldId id="397"/>
          </p14:sldIdLst>
        </p14:section>
        <p14:section name="Entry" id="{44CF8B5F-CE38-4AD0-8825-2149359D5545}">
          <p14:sldIdLst>
            <p14:sldId id="371"/>
            <p14:sldId id="299"/>
            <p14:sldId id="363"/>
            <p14:sldId id="365"/>
            <p14:sldId id="315"/>
            <p14:sldId id="300"/>
            <p14:sldId id="398"/>
          </p14:sldIdLst>
        </p14:section>
        <p14:section name="Post-mortem" id="{7EED4576-B704-434E-B1B8-208421F7A7AD}">
          <p14:sldIdLst>
            <p14:sldId id="314"/>
            <p14:sldId id="405"/>
            <p14:sldId id="403"/>
            <p14:sldId id="404"/>
          </p14:sldIdLst>
        </p14:section>
        <p14:section name="Replication" id="{9FDBECC1-ABF8-452B-A8C1-2FF0B8A37CCD}">
          <p14:sldIdLst>
            <p14:sldId id="302"/>
            <p14:sldId id="382"/>
            <p14:sldId id="383"/>
            <p14:sldId id="384"/>
            <p14:sldId id="306"/>
            <p14:sldId id="307"/>
            <p14:sldId id="308"/>
          </p14:sldIdLst>
        </p14:section>
        <p14:section name="Generalization" id="{18D0ED1E-DB98-4EED-89ED-AAE3CFE26104}">
          <p14:sldIdLst>
            <p14:sldId id="309"/>
            <p14:sldId id="319"/>
            <p14:sldId id="385"/>
            <p14:sldId id="400"/>
            <p14:sldId id="310"/>
            <p14:sldId id="386"/>
            <p14:sldId id="401"/>
            <p14:sldId id="311"/>
            <p14:sldId id="387"/>
            <p14:sldId id="402"/>
            <p14:sldId id="313"/>
          </p14:sldIdLst>
        </p14:section>
        <p14:section name="role of similarity" id="{76E2DF17-8E7D-45D8-B7B3-F33847BD4A60}">
          <p14:sldIdLst>
            <p14:sldId id="282"/>
            <p14:sldId id="316"/>
            <p14:sldId id="271"/>
            <p14:sldId id="399"/>
          </p14:sldIdLst>
        </p14:section>
        <p14:section name="Takeaways" id="{4552C384-EAC4-496A-AAA1-9E063E4B9023}">
          <p14:sldIdLst>
            <p14:sldId id="260"/>
            <p14:sldId id="395"/>
            <p14:sldId id="394"/>
            <p14:sldId id="396"/>
          </p14:sldIdLst>
        </p14:section>
        <p14:section name="controllability" id="{AD809B5E-E4C1-4F9B-8B63-41CA149BB463}">
          <p14:sldIdLst>
            <p14:sldId id="272"/>
            <p14:sldId id="389"/>
            <p14:sldId id="390"/>
            <p14:sldId id="391"/>
          </p14:sldIdLst>
        </p14:section>
        <p14:section name="?" id="{B20C410B-0A00-424E-8294-EC3DFBCEB77C}">
          <p14:sldIdLst>
            <p14:sldId id="287"/>
          </p14:sldIdLst>
        </p14:section>
        <p14:section name="replication figure dist." id="{0E897F6B-EFA9-4D74-B503-135D756F716B}">
          <p14:sldIdLst>
            <p14:sldId id="281"/>
          </p14:sldIdLst>
        </p14:section>
        <p14:section name="prompts" id="{77AEFEEE-BE02-46D2-9E1C-EBB3F3E058FC}">
          <p14:sldIdLst>
            <p14:sldId id="388"/>
          </p14:sldIdLst>
        </p14:section>
        <p14:section name="compt score formula" id="{DC8183C7-0BC6-430E-A743-2D02B7315517}">
          <p14:sldIdLst>
            <p14:sldId id="392"/>
            <p14:sldId id="393"/>
            <p14:sldId id="4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231" autoAdjust="0"/>
  </p:normalViewPr>
  <p:slideViewPr>
    <p:cSldViewPr snapToGrid="0">
      <p:cViewPr varScale="1">
        <p:scale>
          <a:sx n="74" d="100"/>
          <a:sy n="74" d="100"/>
        </p:scale>
        <p:origin x="101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A6B7E-BBFB-4360-9129-41A3D3C544D8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258E6-216B-4A4B-9B54-3DC57EE7C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97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techniques/zeroshot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2203.11171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techniques/zeroshot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2203.11171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techniques/zeroshot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2203.11171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techniques/knowledge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4F758-0835-CD77-F1A0-1141AF00F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803ACA-CC55-2CCD-CCC9-BAA91898B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247546-C7A7-59CA-AA0B-ED5B1C569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214F2-C63B-145E-B1CC-081736DCE0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13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07EE0-02CC-4049-47F3-FD459CA15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10075A-1D11-2D08-12D7-BFF057544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60D672-D5B6-1EED-D0BC-CFA84B1AE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94F64-68C8-BA45-C256-178F83224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32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9DBE1-70C0-3B74-2D36-7A0722794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86BF88-51BF-5094-1F2B-E2E8C80CE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42B3F-9ABB-F31C-7E00-346DA8DC6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59051-A9E8-0726-ABC3-E833C3C159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70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But, there are some kinks to work out as you must be precise for LLM tools like </a:t>
            </a:r>
            <a:r>
              <a:rPr lang="en-US" dirty="0" err="1">
                <a:latin typeface="Bahnschrift SemiBold Condensed" panose="020B0502040204020203" pitchFamily="34" charset="0"/>
              </a:rPr>
              <a:t>MarioGPT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54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F8440-6D11-CCC6-0C14-6CCFB2560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D2EFB2-4F41-128B-362C-62B2624BAE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CB11A9-AB15-0CE6-6B71-49D299B41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didn’t really investigate the “Temperature” in the paper or the experiments, we just confirmed that it stayed the same in all of the experiments.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62C7D-DD00-90C5-1298-427DBD773D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59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 by Hachi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69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 by Hachi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69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83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8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Give us a task to focus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Rank our prompts by their performance on the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80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Give us a task to focus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Rank our prompts by their performance on the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55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90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Zero-Shot Prompting | Prompt Engineering Guide (promptingguide.ai)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Prompt by hope!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Self Consistency: 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Perhaps one of the more advanced techniques out there for prompt engineering is self-consistency. Proposed by </a:t>
            </a:r>
            <a:r>
              <a:rPr lang="en-US" b="0" i="0" dirty="0">
                <a:effectLst/>
                <a:highlight>
                  <a:srgbClr val="111111"/>
                </a:highlight>
                <a:latin typeface="ui-sans-serif"/>
                <a:hlinkClick r:id="rId4"/>
              </a:rPr>
              <a:t>Wang et al. (2022)(opens in a new tab)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self-consistency aims "to replace the naive greedy decoding used in chain-of-thought prompting". The idea is to sample multiple, diverse reasoning paths through few-shot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and use the generations to select the most consistent answer. This helps to boost the performance of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 prompting on tasks involving arithmetic and commonsense reasoning.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56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Zero-Shot Prompting | Prompt Engineering Guide (promptingguide.ai)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Self Consistency: 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Perhaps one of the more advanced techniques out there for prompt engineering is self-consistency. Proposed by </a:t>
            </a:r>
            <a:r>
              <a:rPr lang="en-US" b="0" i="0" dirty="0">
                <a:effectLst/>
                <a:highlight>
                  <a:srgbClr val="111111"/>
                </a:highlight>
                <a:latin typeface="ui-sans-serif"/>
                <a:hlinkClick r:id="rId4"/>
              </a:rPr>
              <a:t>Wang et al. (2022)(opens in a new tab)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self-consistency aims "to replace the naive greedy decoding used in chain-of-thought prompting". The idea is to sample multiple, diverse reasoning paths through few-shot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and use the generations to select the most consistent answer. This helps to boost the performance of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 prompting on tasks involving arithmetic and commonsense reasoning.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06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Zero-Shot Prompting | Prompt Engineering Guide (promptingguide.ai)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Prompt by Soda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Self Consistency: 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Perhaps one of the more advanced techniques out there for prompt engineering is self-consistency. Proposed by </a:t>
            </a:r>
            <a:r>
              <a:rPr lang="en-US" b="0" i="0" dirty="0">
                <a:effectLst/>
                <a:highlight>
                  <a:srgbClr val="111111"/>
                </a:highlight>
                <a:latin typeface="ui-sans-serif"/>
                <a:hlinkClick r:id="rId4"/>
              </a:rPr>
              <a:t>Wang et al. (2022)(opens in a new tab)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self-consistency aims "to replace the naive greedy decoding used in chain-of-thought prompting". The idea is to sample multiple, diverse reasoning paths through few-shot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and use the generations to select the most consistent answer. This helps to boost the performance of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 prompting on tasks involving arithmetic and commonsense reasoning.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13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Generated Knowledge Prompting | Prompt Engineering Guide (promptingguide.ai)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Prompt by soda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Participants were allowed just one prompt, most of these techniques require several back and forth to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Work out effectively, something to bear in mind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13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or maybe some additional slides should include entrants’ prompts to show the techniques used!</a:t>
            </a:r>
          </a:p>
          <a:p>
            <a:endParaRPr lang="en-US" dirty="0"/>
          </a:p>
          <a:p>
            <a:r>
              <a:rPr lang="en-US" dirty="0"/>
              <a:t>One take away from this analysis is that including prompt engineering techniques didn’t necessarily mean good performance, on the contrary the simplest approach of developing a lookup table was the best approach.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67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716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2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Here, we target the components/parts of the competition pipeline that we targe for our analyses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we replicate the competition?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generalization possible -&gt; took a closer look at the prompts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make the results between different sets of experiments comparable -&gt; RAW score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Two sets of experiments are proposed. 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replication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investigates whether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original prompts achieve approximately the same scores six months after the competition.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ChatGPT-3.5 is closed source and it is unclear when changes are made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impact the generated levels.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experiment also examines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whether scores are impacted by increasing the number of levels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generated per letter to 100. The results of the replication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 that ChatGPT-3.5 is changing over the time span of six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months, and that these small changes can significantly impact how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score, whether ten or 100 levels are evaluated. While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sample size is likely adequate for the competition, to make conclusions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about prompts submitted to the competition over the course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years, it will be important to query LLMs with static weights.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90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Here, we target the components/parts of the competition pipeline that we targe for our analyses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we replicate the competition?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generalization possible -&gt; took a closer look at the prompts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make the results between different sets of experiments comparable -&gt; RAW score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Two sets of experiments are proposed. 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replication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investigates whether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original prompts achieve approximately the same scores six months after the competition.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ChatGPT-3.5 is closed source and it is unclear when changes are made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impact the generated levels.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experiment also examines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whether scores are impacted by increasing the number of levels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generated per letter to 100. The results of the replication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 that ChatGPT-3.5 is changing over the time span of six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months, and that these small changes can significantly impact how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score, whether ten or 100 levels are evaluated. While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sample size is likely adequate for the competition, to make conclusions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about prompts submitted to the competition over the course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years, it will be important to query LLMs with static weights.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712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Here, we target the components/parts of the competition pipeline that we targe for our analyses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we replicate the competition?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generalization possible -&gt; took a closer look at the prompts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make the results between different sets of experiments comparable -&gt; RAW score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Two sets of experiments are proposed. 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replication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investigates whether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original prompts achieve approximately the same scores six months after the competition.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ChatGPT-3.5 is closed source and it is unclear when changes are made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impact the generated levels.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experiment also examines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whether scores are impacted by increasing the number of levels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generated per letter to 100. The results of the replication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 that ChatGPT-3.5 is changing over the time span of six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months, and that these small changes can significantly impact how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score, whether ten or 100 levels are evaluated. While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sample size is likely adequate for the competition, to make conclusions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about prompts submitted to the competition over the course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years, it will be important to query LLMs with static weights.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75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99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Here, we target the components/parts of the competition pipeline that we targe for our analyses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we replicate the competition?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generalization possible -&gt; took a closer look at the prompts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make the results between different sets of experiments comparable -&gt; RAW score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Two sets of experiments are proposed. 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replication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investigates whether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original prompts achieve approximately the same scores six months after the competition.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ChatGPT-3.5 is closed source and it is unclear when changes are made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impact the generated levels.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experiment also examines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whether scores are impacted by increasing the number of levels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generated per letter to 100. The results of the replication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 that ChatGPT-3.5 is changing over the time span of six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months, and that these small changes can significantly impact how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score, whether ten or 100 levels are evaluated. While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sample size is likely adequate for the competition, to make conclusions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about prompts submitted to the competition over the course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years, it will be important to query LLMs with static weights.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60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 means 10 levels generated per letter per prompt, same as the original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76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replicating the competition results tests the entire pipeline: whether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 produces the same responses now as it did a few months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ago, whether the scripts run the same in our computational environment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as on the organizers’ machines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Prompt wrangler was missing the three backticks in the original competition.</a:t>
            </a:r>
          </a:p>
          <a:p>
            <a:r>
              <a:rPr lang="en-US" dirty="0"/>
              <a:t>It only generated one level that was supposed to be H but it was an I</a:t>
            </a:r>
          </a:p>
          <a:p>
            <a:r>
              <a:rPr lang="en-US" dirty="0"/>
              <a:t>In the replication, it didn’t happen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266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2024-05-09 (</a:t>
            </a:r>
            <a:r>
              <a:rPr lang="en-US" sz="1800" dirty="0" err="1"/>
              <a:t>amy</a:t>
            </a:r>
            <a:r>
              <a:rPr lang="en-US" sz="1800" dirty="0"/>
              <a:t>):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Make sure that when you present any of the figures that you explain what the audience is looking at before diving into a discussion of the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while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score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significantly better in the replication results than they did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competition, ‘The Organizer,’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dereventsolve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,’ ‘Soda,’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AdrienTeam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score more proportionately.</a:t>
            </a:r>
            <a:r>
              <a:rPr lang="en-US" sz="2800" dirty="0"/>
              <a:t> </a:t>
            </a:r>
            <a:br>
              <a:rPr lang="en-US" sz="2800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95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2024-05-09 (</a:t>
            </a:r>
            <a:r>
              <a:rPr lang="en-US" sz="1200" dirty="0" err="1"/>
              <a:t>amy</a:t>
            </a:r>
            <a:r>
              <a:rPr lang="en-US" sz="1200" dirty="0"/>
              <a:t>):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Make sure that when you present any of the figures that you explain what the audience is looking at before diving into a discussion of the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 SemiBold Condensed" panose="020B0502040204020203" pitchFamily="34" charset="0"/>
              </a:rPr>
              <a:t>Figure caption: Score Distributions for the Replication and Competition Results. For each distribution, the outliers are scores for ‘The Organizer’ and ‘</a:t>
            </a:r>
            <a:r>
              <a:rPr lang="en-US" sz="1200" dirty="0" err="1">
                <a:latin typeface="Bahnschrift SemiBold Condensed" panose="020B0502040204020203" pitchFamily="34" charset="0"/>
              </a:rPr>
              <a:t>dereventsolve</a:t>
            </a:r>
            <a:r>
              <a:rPr lang="en-US" sz="1200" dirty="0">
                <a:latin typeface="Bahnschrift SemiBold Condensed" panose="020B0502040204020203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 SemiBold Condensed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Figure 5a shows the distribution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scores for the replication results and the competition results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that includes the scores for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’. These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replication results have higher interquartile ranges (IQRs) of 6.76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6.88 than that of the competition results with an IQR of 2.40.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Removing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from the three distributions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 in Figure 5b shows IQRs for the replication results (i.e.,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1.93 and 2.14 for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bertineMathMI"/>
              </a:rPr>
              <a:t>𝑛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xmiaX"/>
              </a:rPr>
              <a:t>=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10 and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bertineMathMI"/>
              </a:rPr>
              <a:t>𝑛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xmiaX"/>
              </a:rPr>
              <a:t>=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100) much closer to the IQR of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competition, 2.83. These data suggest that the improvement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is largely responsible for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increased IQR in Figure 5a.</a:t>
            </a:r>
            <a:r>
              <a:rPr lang="en-US" dirty="0"/>
              <a:t> </a:t>
            </a:r>
            <a:br>
              <a:rPr lang="en-US" dirty="0"/>
            </a:br>
            <a:endParaRPr lang="en-US" sz="1200" dirty="0">
              <a:latin typeface="Bahnschrift SemiBold Condense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768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2024-05-09: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Mark’s Edits to </a:t>
            </a:r>
            <a:r>
              <a:rPr lang="en-US" dirty="0" err="1"/>
              <a:t>Arash’s</a:t>
            </a:r>
            <a:r>
              <a:rPr lang="en-US" dirty="0"/>
              <a:t> Script: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Commit History: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https://github.com/gaimes-njit/gaimes-njit.github.io/commit/2f16d732c9fff2bf26a49fd15b6ecb4bd64ec141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https://github.com/gaimes-njit/gaimes-njit.github.io/commit/7593d40f63f5e0bcd0014051d5f0e6827771aa29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Files: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publications/fdg_pcg24/arash_moradi_karkaj/figures/generalization/zero_shot_table.py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publications/fdg_pcg24/arash_moradi_karkaj/figures/generalization/generalization_figure_nshot.py</a:t>
            </a:r>
          </a:p>
          <a:p>
            <a:pPr lvl="0"/>
            <a:endParaRPr lang="en-US" dirty="0">
              <a:latin typeface="Bahnschrift SemiBold Condensed" panose="020B0502040204020203" pitchFamily="34" charset="0"/>
            </a:endParaRPr>
          </a:p>
          <a:p>
            <a:pPr lvl="0"/>
            <a:endParaRPr lang="en-US" dirty="0">
              <a:latin typeface="Bahnschrift SemiBold Condensed" panose="020B0502040204020203" pitchFamily="34" charset="0"/>
            </a:endParaRP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An important difference in scoring for the generalization experiment results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is that all reported scores are </a:t>
            </a:r>
            <a:r>
              <a:rPr lang="en-US" b="1" dirty="0">
                <a:latin typeface="Bahnschrift SemiBold Condensed" panose="020B0502040204020203" pitchFamily="34" charset="0"/>
              </a:rPr>
              <a:t>raw scores</a:t>
            </a:r>
            <a:r>
              <a:rPr lang="en-US" dirty="0">
                <a:latin typeface="Bahnschrift SemiBold Condensed" panose="020B0502040204020203" pitchFamily="34" charset="0"/>
              </a:rPr>
              <a:t>. The competition’s scoring process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includes two “dynamic” aspects – weighting and normalization – that make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scores incomparable across experiments (or different iterations of the competition).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Per letter scores are weighted to give more weight to harder letters and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less weight to easier letters (easier/harder measured by how well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prompts do). The weighted scores are then normalized by dividing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each prompt’s score by the sum of all prompt scores and multiplying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by 100, effectively making the final score a percentage (all scores in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the competition total to 100). To make scores comparable between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different experiments, a new metric called raw score is introduced.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It removes the dynamic aspects of the original competition: letters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are equally weighted, and there is no normalization (summarized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 Section 2.3)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087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002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71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Prompt: winner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dereventsolve</a:t>
            </a:r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996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Table 3. The top-performing zero-shot prompt has performance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only about 12% of the top-performing prompt in the original competition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(as replicated in our replication experiments). The rankings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are also quite different, suggesting some prompts that didn’t rank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highly in the original competition, such as ‘Soda’, may be on closer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the right track nonetheless if our interest in is generalization.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48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LLMs are popular in the mainstream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ChatGPT took over as an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260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693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>
                <a:solidFill>
                  <a:srgbClr val="000000"/>
                </a:solidFill>
                <a:effectLst/>
                <a:latin typeface="LinLibertineTB"/>
              </a:rPr>
              <a:t>One-Shot Generalization Results</a:t>
            </a: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: In the one-shot setting, the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best performing prompts improve up only slightly from the zeroshot results, as shown in Figure 6. Raw scores remain significantly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below the scores seen for the best original prompts. However the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performance of some individual prompts does improve significantly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from the zero-shot setting. Overall performance varies quite a bit,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and in some cases is highly dependent on </a:t>
            </a:r>
            <a:r>
              <a:rPr lang="en-US" sz="1800" b="0" i="1">
                <a:solidFill>
                  <a:srgbClr val="000000"/>
                </a:solidFill>
                <a:effectLst/>
                <a:latin typeface="LinLibertineTI"/>
              </a:rPr>
              <a:t>which </a:t>
            </a: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single example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is given as the 1-shot example. For example, the single highest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performing 1-shot prompt is ‘hachi’ with ‘U’ given as the one shot;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‘hachi’ also stands out when given ‘T’. But this prompt doesn’t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perform exceptionally for any of the other 1-shot letters.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Overall prompts do not perform as well in the zero-shot or oneshot setting as they do in the unrestricted competition. This result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suggests that strong generalization remains an open problem.</a:t>
            </a:r>
            <a:r>
              <a:rPr lang="en-US" sz="2800"/>
              <a:t> </a:t>
            </a:r>
            <a:br>
              <a:rPr lang="en-US" sz="280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112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Figure 6: Results of the One-Shot Generalization Experiment.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A subset of prompts include instructions for generating specific letters,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and the performance for a prompt is shown only for prompts that contain the given shot-letter.</a:t>
            </a:r>
            <a:r>
              <a:rPr lang="en-US" sz="1800" dirty="0"/>
              <a:t> </a:t>
            </a:r>
            <a:br>
              <a:rPr lang="en-US" sz="1800" dirty="0"/>
            </a:br>
            <a:endParaRPr lang="en-US" sz="1800" b="1" i="0" dirty="0">
              <a:solidFill>
                <a:srgbClr val="000000"/>
              </a:solidFill>
              <a:effectLst/>
              <a:latin typeface="LinLibertineTB"/>
            </a:endParaRPr>
          </a:p>
          <a:p>
            <a:endParaRPr lang="en-US" sz="1800" b="1" i="0" dirty="0">
              <a:solidFill>
                <a:srgbClr val="000000"/>
              </a:solidFill>
              <a:effectLst/>
              <a:latin typeface="LinLibertineTB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the one-shot setting,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best performing prompts improve up only slightly from the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zeroshot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Results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Raw scores remain significantly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below the scores seen for the best original prompts. However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performance of some individual prompts does improve significantly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from the zero-shot setting.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For example, the single highest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performing 1-shot prompt is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with ‘U’ given as the one shot;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also stands out when given ‘T’. But this prompt doesn’t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perform exceptionally for any of the other 1-shot letters.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Overall prompts do not perform as well in the zero-shot or one-shot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setting as they do in the unrestricted competition.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result suggests that strong generalization remains an open problem.</a:t>
            </a:r>
            <a:r>
              <a:rPr lang="en-US" sz="2800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617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667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417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Figure 7: Results of the N-Shot Generalization Experiment.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The number of shots N ranges from 0 at the left to 26 at the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right. These experiments test two prompts: ‘The Organizer’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and ‘</a:t>
            </a:r>
            <a:r>
              <a:rPr lang="en-US" sz="1800" b="1" i="0" dirty="0" err="1">
                <a:solidFill>
                  <a:srgbClr val="000000"/>
                </a:solidFill>
                <a:effectLst/>
                <a:latin typeface="LinLibertineTB"/>
              </a:rPr>
              <a:t>Prompt_Wranglers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’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N-Shot Generalization Results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: Figure 7 shows how performance varies, 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for two starting prompts, when the number of “shots”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the prompts varies from 0 (no explicit solution examples) to 26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(solution examples for all 26 letters). As expected, there is a general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trend of increasing performance with increasing shots: as additional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explicit solutions are given in the prompt, performance improves.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relatively linear increases in performance also suggest that not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much generalization is going on: providing twice as many explicit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solutions approximately doubles performance.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538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Figure 8 shows the scores calculated for 𝑛 = 100 responses per letter per prompt. It separates the stability and similarity scores for the competition entries with the weightings removed to reduce ambiguity. While most prompts score around 80% or above in stability score shown in the bottom chart, most prompts score between zero and 20% in similarity. In fact there is a sense in which rank differences are nearly entirely decided by similarity scores.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798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However the top-ranked prompt designed by the organizers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the competition achieves only a 60% average similarity score.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One possible cause for the low similarity scores may be due to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training data, which is a collection of handwritten letters. Figure 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shows block letters clearly representing ’A’ and ’B,’ yet the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softmax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probability of these target letters is 0.00 for ’A’ and 0.07 for ’B.’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These letters would both be classified as H with probability 0.99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0.81 percent chance. Similarly, the block letter G is assigned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 0.40 chance of being an ’E’, 0.29 chance of ’Z’, 0.15 chance of I,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0.04 chance of F. While the letter ’C’ would be a reasonable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mistake, neither ’G’ nor ’C’ are recognized with any probability.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classifier is similarly confused with ’X’, guessing 0.37 chance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’F’, 0.33 chance of ’H’, 0.09 ’Z’, 0.03 ’I’, and 0.02 ’K.’ Given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chances of misclassification, score is likely largely impacted by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quality of the classifier. Future work will address training a classifier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 a more appropriate dataset for the task.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700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However the top-ranked prompt designed by the organizers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the competition achieves only a 60% average similarity score.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One possible cause for the low similarity scores may be due to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training data, which is a collection of handwritten letters. Figure 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shows block letters clearly representing ’A’ and ’B,’ yet the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softmax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probability of these target letters is 0.00 for ’A’ and 0.07 for ’B.’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These letters would both be classified as H with probability 0.99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0.81 percent chance. Similarly, the block letter G is assigned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 0.40 chance of being an ’E’, 0.29 chance of ’Z’, 0.15 chance of I,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0.04 chance of F. While the letter ’C’ would be a reasonable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mistake, neither ’G’ nor ’C’ are recognized with any probability.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classifier is similarly confused with ’X’, guessing 0.37 chance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’F’, 0.33 chance of ’H’, 0.09 ’Z’, 0.03 ’I’, and 0.02 ’K.’ Given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chances of misclassification, score is likely largely impacted by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quality of the classifier. Future work will address training a classifier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 a more appropriate dataset for the task.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42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Results of the experiments suggest that it is possible to design a replicable competition by carefully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 selecting the LLM to query and that in the ChatGPT4PCG competition, ChatGPT-3.5 is memorizing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from the examples provided in prompts rather than generalizing. Redesigning prompt-based PCG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competitions and investigating prompt generalization are both rich areas for future 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53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785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Finally, replicating results is problematic for a competition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queries a public, closed-source LLMs such as ChatGPT: Many things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change, and it is difficult to isolate variables.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Our replication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experiments, despite reusing the competition scripts, found much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better performance with two of the fifteen non-disqualified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that were submitted to the first ChatGPT4PCG competition, when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compared to the official results.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Since one of these prompts was our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submission, we were able to analyze it in more detail and attempt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understand reasons for the discrepancy. But we were unable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similarly conclude with any confidence why the other prompt,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’, scored much better in our replication than in the original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Our suggestion is that that researchers using LLMs,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especially closed API-based LLMs, for prompt-based PCG research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wish to save and document (at least in online supplemental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material) more details of the experiments than has been typical,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perhaps even erring on the side of pedantically hoarding all inputs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outputs whatsoever.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For example, if in addition to the prompts,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we had all ChatGPT responses as run at the time of the competition,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we would have been more easily able to compare original responses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responses in our attempted replication.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721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Results of the experiments suggest that it is possible to design a replicable competition by carefully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 selecting the LLM to query and that in the ChatGPT4PCG competition, ChatGPT-3.5 is memorizing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from the examples provided in prompts rather than generalizing. Redesigning prompt-based PCG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competitions and investigating prompt generalization are both rich areas for future work.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the generalization experiment, the number of example solutions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provided in the prompts is varied by analogy to the concept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few-shot prompting in the LLM literature. The best-performing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 in the original competition included 26 explicit solutions,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which reduces level generation to selecting one of 26 prompt provided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answers rather than generalizing to new, unseen problems.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When restricted to the few-shot setting, the prompts score lower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they did in the competition. We conclude that generalization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prompt-based PCG remains an open problem. One takeaway from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study is that future prompt-based PCG experiments should be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designed to test generalization as a goal of the competition.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34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Results of the experiments suggest that it is possible to design a replicable competition by carefully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 selecting the LLM to query and that in the ChatGPT4PCG competition, ChatGPT-3.5 is memorizing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from the examples provided in prompts rather than generalizing. Redesigning prompt-based PCG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competitions and investigating prompt generalization are both rich areas for future 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437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2024-05-09 (</a:t>
            </a:r>
            <a:r>
              <a:rPr lang="en-US" sz="1200" dirty="0" err="1"/>
              <a:t>amy</a:t>
            </a:r>
            <a:r>
              <a:rPr lang="en-US" sz="1200" dirty="0"/>
              <a:t>):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Make sure that when you present any of the figures that you explain what the audience is looking at before diving into a discussion of the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 SemiBold Condensed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 SemiBold Condensed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 SemiBold Condensed" panose="020B0502040204020203" pitchFamily="34" charset="0"/>
              </a:rPr>
              <a:t>Score Distributions for the Replication and Competition Results. For each distribution, the outliers are scores for ‘The Organizer’ and ‘</a:t>
            </a:r>
            <a:r>
              <a:rPr lang="en-US" sz="1200" dirty="0" err="1">
                <a:latin typeface="Bahnschrift SemiBold Condensed" panose="020B0502040204020203" pitchFamily="34" charset="0"/>
              </a:rPr>
              <a:t>dereventsolve</a:t>
            </a:r>
            <a:r>
              <a:rPr lang="en-US" sz="1200" dirty="0">
                <a:latin typeface="Bahnschrift SemiBold Condensed" panose="020B0502040204020203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167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614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An important difference in scoring for the generalization experiment results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is that all reported scores are </a:t>
            </a:r>
            <a:r>
              <a:rPr lang="en-US" b="1" dirty="0">
                <a:latin typeface="Bahnschrift SemiBold Condensed" panose="020B0502040204020203" pitchFamily="34" charset="0"/>
              </a:rPr>
              <a:t>raw scores</a:t>
            </a:r>
            <a:r>
              <a:rPr lang="en-US" dirty="0">
                <a:latin typeface="Bahnschrift SemiBold Condensed" panose="020B0502040204020203" pitchFamily="34" charset="0"/>
              </a:rPr>
              <a:t>. The competition’s scoring process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includes two “dynamic” aspects – weighting and normalization – that make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scores incomparable across experiments (or different iterations of the competition).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Per letter scores are weighted to give more weight to harder letters and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less weight to easier letters (easier/harder measured by how well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prompts do). The weighted scores are then normalized by dividing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each prompt’s score by the sum of all prompt scores and multiplying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by 100, effectively making the final score a percentage (all scores in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the competition total to 100). To make scores comparable between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different experiments, a new metric called raw score is introduced.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It removes the dynamic aspects of the original competition: letters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are equally weighted, and there is no normalization (summarized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 Section 2.3)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709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An important difference in scoring for the generalization experiment results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is that all reported scores are </a:t>
            </a:r>
            <a:r>
              <a:rPr lang="en-US" b="1" dirty="0">
                <a:latin typeface="Bahnschrift SemiBold Condensed" panose="020B0502040204020203" pitchFamily="34" charset="0"/>
              </a:rPr>
              <a:t>raw scores</a:t>
            </a:r>
            <a:r>
              <a:rPr lang="en-US" dirty="0">
                <a:latin typeface="Bahnschrift SemiBold Condensed" panose="020B0502040204020203" pitchFamily="34" charset="0"/>
              </a:rPr>
              <a:t>. The competition’s scoring process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includes two “dynamic” aspects – weighting and normalization – that make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scores incomparable across experiments (or different iterations of the competition).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Per letter scores are weighted to give more weight to harder letters and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less weight to easier letters (easier/harder measured by how well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prompts do). The weighted scores are then normalized by dividing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each prompt’s score by the sum of all prompt scores and multiplying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by 100, effectively making the final score a percentage (all scores in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the competition total to 100). To make scores comparable between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different experiments, a new metric called raw score is introduced.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It removes the dynamic aspects of the original competition: letters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are equally weighted, and there is no normalization (summarized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 Section 2.3)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628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An important difference in scoring for the generalization experiment results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is that all reported scores are </a:t>
            </a:r>
            <a:r>
              <a:rPr lang="en-US" b="1" dirty="0">
                <a:latin typeface="Bahnschrift SemiBold Condensed" panose="020B0502040204020203" pitchFamily="34" charset="0"/>
              </a:rPr>
              <a:t>raw scores</a:t>
            </a:r>
            <a:r>
              <a:rPr lang="en-US" dirty="0">
                <a:latin typeface="Bahnschrift SemiBold Condensed" panose="020B0502040204020203" pitchFamily="34" charset="0"/>
              </a:rPr>
              <a:t>. The competition’s scoring process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includes two “dynamic” aspects – weighting and normalization – that make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scores incomparable across experiments (or different iterations of the competition).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Per letter scores are weighted to give more weight to harder letters and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less weight to easier letters (easier/harder measured by how well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prompts do). The weighted scores are then normalized by dividing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each prompt’s score by the sum of all prompt scores and multiplying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by 100, effectively making the final score a percentage (all scores in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the competition total to 100). To make scores comparable between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different experiments, a new metric called raw score is introduced.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It removes the dynamic aspects of the original competition: letters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are equally weighted, and there is no normalization (summarized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 Section 2.3)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12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wouldn’t they popular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10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7285E-6A0A-F9A7-C3BD-69F4C38A9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6EB73B-5E06-9500-13B4-F5E02BF07B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D376C-F8E1-C0F9-7AA8-F9DEDF32A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0F649-40F3-5AFC-FF11-FF7AAC8665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89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88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740F4-D86C-4685-C74A-943CAEBEF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665534-0A84-2220-902D-F055A1E5A0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2DCBFC-334E-4990-3EA5-8C2347BA45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B0084-1528-C439-4C06-12DB5C5F8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73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EBBDB-C0DB-DF5C-FC13-172CC489C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2B283-A847-9BD6-EAAB-CE7DF5BD6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A036-1F1F-AC8E-1750-A83827052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DFF72-81A0-ECF2-08B9-BA3B3FF9E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05EC9-B610-364F-2EA6-21A66B9B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96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C556-0812-E0DA-3825-FB13BC30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8D639-FCA9-EDC4-6DD1-C7989A1FA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F5611-80A9-AC1E-E5E4-68ED73887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BF2DF-E873-EA76-EAE8-1ADCAB398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106E5-1E1B-A0CC-AC1A-CCE9405F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24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549FCA-C7FD-E17F-816D-14441EBDA1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77304-9B85-4645-20CE-783DD2BD0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AA1CE-C59F-F291-0584-F8909B97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9AA38-5C14-6536-6162-480ECF8F6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016E-FC60-4AAA-0A4F-68A802675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7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CD512-3ECE-C972-CA1E-3CBDADEB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AB900-3464-1E63-149F-965BAC01C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2CC2B-0B9D-D221-3E96-2CB3FFB2C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5696F-87D9-759D-52FE-520A41D5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98878-3CA9-6B9E-4A96-D4E66B050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1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EB16-5CBC-8B8B-6015-AB45DF00A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D5FD8-A721-47D1-0872-014D057C0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EEF98-9468-FB1C-6910-D94E7DBA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6BD15-B7B2-564B-0CE4-86C4342F8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CD409-9538-E73A-7760-18A35005E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30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27399-C5F9-5188-5D9A-6DD1292F1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3EF6A-6533-0FFF-98DE-871A59767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2FBF1-826B-901E-3CAD-760FDFDF1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3A7D0-32DE-0C1D-35E9-38BC2C58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13EBE-4BDD-E852-ED7E-1F9AAAC10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CA351-F671-E9D9-4961-E132979BC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9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CBC4-E811-1174-7364-329F5641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7AD8C-EB8F-5E2D-6E91-61CFFF2A7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DA371-C45A-4129-4EEB-8CA48E812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1F07F0-2998-1EB5-89D1-2CA3AAF3E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9D6DB0-7F28-0916-D239-7DE80463A8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45F7B8-2AE1-01D9-5CF6-F1A4ED39A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FDB2DC-A013-7930-A386-98FEE4CF1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7990C7-F5FC-4C43-55CD-E26524DB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30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07441-ECBF-6142-9E8C-6D5AD86D2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B7EEE-D6ED-D96E-4A88-005B28597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ADE686-96F5-3BDE-63FA-7BB8088B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FD689-453D-154C-F027-0176C71C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38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033091-82FF-250F-E7C4-59442F574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E2A541-5ED0-79DC-BC80-40026417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7081E-23C4-C71E-BEA2-65A1A9B16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3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BE588-E06E-20EE-4B55-21B22ED8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C1041-1091-BE37-8FF3-390FF354E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B0684-DFC1-786D-0089-F979D6C13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8850D-0549-587E-21B0-DBA6E4298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999CB-3B60-4C6E-74E6-900DFF4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477A1-8F92-0048-D8C1-A50D3BCC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67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549F4-A0A8-F844-F348-D86F17ED5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B31AC2-3C29-8253-69E7-9BB08059A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8FD2F-1D03-10B5-2416-F910450F3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1081C-E31C-AC22-58C5-CA1B2E2F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91744-E133-1882-1C8F-CA2A90727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87650-DDE9-6BC8-533E-8A421972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82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A0F07E-8A97-7FEA-574E-34EE52E86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FAABF-9B40-ACA3-5268-36FB448C1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85F54-27E4-E65D-F0FB-2E0489DE2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F64A-96E9-A23F-714E-D510F81A7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56DB0-53B4-5BAE-77AC-937BB7BAD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45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github.com/shyamsn97/mario-gp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hatgpt.com/share/225d8f40-b5c2-4700-aa37-1777e4a4a4b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chatgpt4pcg.github.io/2023/tools/classifier" TargetMode="Externa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7.gi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gif"/><Relationship Id="rId3" Type="http://schemas.openxmlformats.org/officeDocument/2006/relationships/image" Target="../media/image46.png"/><Relationship Id="rId7" Type="http://schemas.openxmlformats.org/officeDocument/2006/relationships/image" Target="../media/image5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3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gif"/><Relationship Id="rId3" Type="http://schemas.openxmlformats.org/officeDocument/2006/relationships/image" Target="../media/image12.png"/><Relationship Id="rId7" Type="http://schemas.openxmlformats.org/officeDocument/2006/relationships/image" Target="../media/image15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6.png"/><Relationship Id="rId9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hyperlink" Target="https://github.com/gaimes-njit/gaimes-njit.github.io" TargetMode="External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9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aimes-njit/gaimes-njit.github.io/blob/main/publications/fdg_pcg24/arash_moradi_karkaj/figures/generalization/generalization_figure_nshot.py" TargetMode="External"/><Relationship Id="rId5" Type="http://schemas.openxmlformats.org/officeDocument/2006/relationships/image" Target="../media/image83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D1D82-9E62-9546-49DF-4AA79AD98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526D5-1F0E-71C6-7E9B-763E28859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5060" y="3429000"/>
            <a:ext cx="6961875" cy="253446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dirty="0">
                <a:latin typeface="Bahnschrift SemiBold Condensed" panose="020B0502040204020203" pitchFamily="34" charset="0"/>
              </a:rPr>
              <a:t>PhD Qualification Exam</a:t>
            </a:r>
            <a:br>
              <a:rPr lang="en-US" sz="4800" dirty="0">
                <a:latin typeface="Bahnschrift SemiBold Condensed" panose="020B0502040204020203" pitchFamily="34" charset="0"/>
              </a:rPr>
            </a:br>
            <a:r>
              <a:rPr lang="en-US" sz="4800" dirty="0">
                <a:latin typeface="Bahnschrift SemiBold Condensed" panose="020B0502040204020203" pitchFamily="34" charset="0"/>
              </a:rPr>
              <a:t>Oral Presentation</a:t>
            </a:r>
            <a:br>
              <a:rPr lang="en-US" sz="4800" dirty="0">
                <a:latin typeface="Bahnschrift SemiBold Condensed" panose="020B0502040204020203" pitchFamily="34" charset="0"/>
              </a:rPr>
            </a:br>
            <a:br>
              <a:rPr lang="en-US" sz="4800" dirty="0">
                <a:latin typeface="Bahnschrift SemiBold Condensed" panose="020B0502040204020203" pitchFamily="34" charset="0"/>
              </a:rPr>
            </a:br>
            <a:r>
              <a:rPr lang="en-US" sz="4800" dirty="0">
                <a:latin typeface="Bahnschrift SemiBold Condensed" panose="020B0502040204020203" pitchFamily="34" charset="0"/>
              </a:rPr>
              <a:t>Arash Moradi Karkaj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40BEE-6754-0FE5-5B27-56425A0BF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441" y="558270"/>
            <a:ext cx="5807117" cy="239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EA1D2-0AF1-CC03-A52C-5A0E1AC0E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494AD98-5065-E740-2C4F-B5D810D30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All Hail Generalization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5955AA2-82B3-2A69-A42B-D81FAD554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020AE02-7E2D-A31A-024D-6DB51A46657B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</a:t>
            </a:r>
            <a:r>
              <a:rPr lang="en-US" sz="28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</a:t>
            </a:r>
            <a:r>
              <a:rPr lang="en-US" dirty="0">
                <a:latin typeface="Bahnschrift SemiBold Condensed" panose="020B0502040204020203" pitchFamily="34" charset="0"/>
              </a:rPr>
              <a:t>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To learn from an initial dataset and sample from never seen before solutions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C1C01-A88D-3F1F-2968-8535968A0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68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1CE00-A862-7C01-83BB-7A789E221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087535-EEA6-6401-53E3-016FEFC37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All Hail Generalization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791D4AC-ED52-E307-E4C3-0BB8D3167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6C40163A-ADF3-1305-3501-067C6A3EF668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According to Hoover et al. [PCGML] Machine Learning holds the promise of achieving generalizability in Generative AI/PCG!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Different type of PCG using LLMs: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Pre-trained and Fine-tuned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Mario-GPT [</a:t>
            </a:r>
            <a:r>
              <a:rPr lang="en-US" sz="20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Shyam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Sudhakaran</a:t>
            </a:r>
            <a:r>
              <a:rPr lang="en-US" sz="20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et al.</a:t>
            </a:r>
            <a:r>
              <a:rPr lang="en-US" sz="20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</a:t>
            </a:r>
            <a:r>
              <a:rPr lang="en-US" dirty="0">
                <a:latin typeface="Bahnschrift SemiBold Condensed" panose="020B0502040204020203" pitchFamily="34" charset="0"/>
              </a:rPr>
              <a:t>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Pre-trained and Prompt-based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Prompt can be text: [ref TODO]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Prompt can be an image [Genie]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etc.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151D1-3AD0-AAE0-FB7E-39CD5E3A4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99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LLMs to Generate Levels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We can generate levels with natural language text as a prompt. </a:t>
            </a:r>
          </a:p>
          <a:p>
            <a:pPr lvl="2"/>
            <a:r>
              <a:rPr lang="en-US" dirty="0" err="1">
                <a:latin typeface="Bahnschrift SemiBold Condensed" panose="020B0502040204020203" pitchFamily="34" charset="0"/>
              </a:rPr>
              <a:t>MarioGPT</a:t>
            </a:r>
            <a:r>
              <a:rPr lang="en-US" dirty="0">
                <a:latin typeface="Bahnschrift SemiBold Condensed" panose="020B0502040204020203" pitchFamily="34" charset="0"/>
              </a:rPr>
              <a:t> [1]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2777561-9DC5-B66B-C33F-C167AB0BE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3030953"/>
            <a:ext cx="10405671" cy="1456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DB14A0-4330-4D08-3B72-EE269F9FD430}"/>
              </a:ext>
            </a:extLst>
          </p:cNvPr>
          <p:cNvSpPr txBox="1"/>
          <p:nvPr/>
        </p:nvSpPr>
        <p:spPr>
          <a:xfrm>
            <a:off x="1182460" y="5390430"/>
            <a:ext cx="90394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GitHub - shyamsn97/</a:t>
            </a:r>
            <a:r>
              <a:rPr lang="en-US" sz="1600" dirty="0" err="1">
                <a:hlinkClick r:id="rId4"/>
              </a:rPr>
              <a:t>mario-gpt</a:t>
            </a:r>
            <a:r>
              <a:rPr lang="en-US" sz="1600" dirty="0">
                <a:hlinkClick r:id="rId4"/>
              </a:rPr>
              <a:t>: [</a:t>
            </a:r>
            <a:r>
              <a:rPr lang="en-US" sz="1600" dirty="0" err="1">
                <a:hlinkClick r:id="rId4"/>
              </a:rPr>
              <a:t>Neurips</a:t>
            </a:r>
            <a:r>
              <a:rPr lang="en-US" sz="1600" dirty="0">
                <a:hlinkClick r:id="rId4"/>
              </a:rPr>
              <a:t> 2023] Generating Mario Levels with GPT2. Code for the paper "</a:t>
            </a:r>
            <a:r>
              <a:rPr lang="en-US" sz="1600" dirty="0" err="1">
                <a:hlinkClick r:id="rId4"/>
              </a:rPr>
              <a:t>MarioGPT</a:t>
            </a:r>
            <a:r>
              <a:rPr lang="en-US" sz="1600" dirty="0">
                <a:hlinkClick r:id="rId4"/>
              </a:rPr>
              <a:t>: Open-Ended Text2Level Generation through Large Language Models" https://arxiv.org/abs/2302.05981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5E695-0F1E-C575-CF2D-07AB3D6DBE32}"/>
              </a:ext>
            </a:extLst>
          </p:cNvPr>
          <p:cNvSpPr txBox="1"/>
          <p:nvPr/>
        </p:nvSpPr>
        <p:spPr>
          <a:xfrm>
            <a:off x="875391" y="5051875"/>
            <a:ext cx="99680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1. Shyam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Sudhakaran</a:t>
            </a:r>
            <a:r>
              <a:rPr lang="en-US" sz="16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et al.</a:t>
            </a:r>
            <a:r>
              <a:rPr lang="en-US" sz="16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MarioGPT</a:t>
            </a:r>
            <a:r>
              <a:rPr lang="en-US" sz="16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: Open-Ended Text2Level Generation through Large Language Models. In Proceedings of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NeurIPS</a:t>
            </a:r>
            <a:r>
              <a:rPr lang="en-US" sz="16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</a:t>
            </a:r>
            <a:endParaRPr lang="en-US" sz="4400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D23E5-DF7B-7C63-7580-912BA25C9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55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941DD-9588-61BF-AEE8-65AEFC45D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81BABC9-F312-D575-D379-A18E0F10B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Research Questions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D0A4EE4-4E3B-74A0-750D-0482B75F2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AFA214D-B40B-DEF8-F6B3-75E738E46888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Is Generalizability achievable using LLMs?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Is the “Temperature” parameter in LLMs fundamental to search, or mutation capabilities?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What is the effects of the Prompt?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004593-96A0-3551-C4E5-D3DA98786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06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502424F-AF0E-D90E-46A2-AB3271E7B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A81340B-D517-FD50-4000-E5E66B20D4CB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Competition held at Conference on Games 2023 at Northeastern University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Goal: Create a </a:t>
            </a:r>
            <a:r>
              <a:rPr lang="en-US" dirty="0" err="1">
                <a:latin typeface="Bahnschrift SemiBold Condensed" panose="020B0502040204020203" pitchFamily="34" charset="0"/>
              </a:rPr>
              <a:t>ChatGPT</a:t>
            </a:r>
            <a:r>
              <a:rPr lang="en-US" dirty="0">
                <a:latin typeface="Bahnschrift SemiBold Condensed" panose="020B0502040204020203" pitchFamily="34" charset="0"/>
              </a:rPr>
              <a:t> prompt that generates game levels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5D734FC-440C-1ADA-26B2-A7179B2BE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6144"/>
            <a:ext cx="4368314" cy="2750828"/>
          </a:xfrm>
          <a:prstGeom prst="rect">
            <a:avLst/>
          </a:prstGeom>
        </p:spPr>
      </p:pic>
      <p:pic>
        <p:nvPicPr>
          <p:cNvPr id="18" name="Picture 17" descr="A screenshot of a game&#10;&#10;Description automatically generated">
            <a:extLst>
              <a:ext uri="{FF2B5EF4-FFF2-40B4-BE49-F238E27FC236}">
                <a16:creationId xmlns:a16="http://schemas.microsoft.com/office/drawing/2014/main" id="{3A6B3393-878C-616B-8DB3-1FE99CDC5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39" y="2482850"/>
            <a:ext cx="6064743" cy="30374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AF0A64-9A5D-B608-A5F8-48BB2A578A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58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192349-0D1B-5FEE-613D-96B3CCAE6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63" y="1779115"/>
            <a:ext cx="5646909" cy="409991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646240E-B9A3-558C-CB9C-B49BD6D19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example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502424F-AF0E-D90E-46A2-AB3271E7B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D6BFFA-EB5A-380E-20BC-8E9931392333}"/>
              </a:ext>
            </a:extLst>
          </p:cNvPr>
          <p:cNvSpPr/>
          <p:nvPr/>
        </p:nvSpPr>
        <p:spPr>
          <a:xfrm>
            <a:off x="1138938" y="2952995"/>
            <a:ext cx="1039267" cy="302217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84D87-42C9-9FAD-577A-D9F65BDCE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83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192349-0D1B-5FEE-613D-96B3CCAE6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63" y="1779115"/>
            <a:ext cx="5646909" cy="409991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646240E-B9A3-558C-CB9C-B49BD6D19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DE644B-69EF-92D8-83BE-FCFB2D9F5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192" y="1894580"/>
            <a:ext cx="5677392" cy="4092295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E6F9501-49AD-907B-B139-06A894EA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D72E80-10F4-8192-780D-CD102B2266FA}"/>
              </a:ext>
            </a:extLst>
          </p:cNvPr>
          <p:cNvSpPr/>
          <p:nvPr/>
        </p:nvSpPr>
        <p:spPr>
          <a:xfrm>
            <a:off x="1138938" y="2952995"/>
            <a:ext cx="1039267" cy="302217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1163A-770F-017D-79C5-FFCC711D3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23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 Prompt Submission: The Result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C7C702-F5D9-8233-6509-9845069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77014-E60D-D937-2862-B57A8F9C1CC7}"/>
              </a:ext>
            </a:extLst>
          </p:cNvPr>
          <p:cNvSpPr txBox="1"/>
          <p:nvPr/>
        </p:nvSpPr>
        <p:spPr>
          <a:xfrm>
            <a:off x="838200" y="5081771"/>
            <a:ext cx="4267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https://chatgpt.com/share/225d8f40-b5c2-4700-aa37-1777e4a4a4b6</a:t>
            </a:r>
            <a:endParaRPr lang="en-US" dirty="0"/>
          </a:p>
        </p:txBody>
      </p:sp>
      <p:pic>
        <p:nvPicPr>
          <p:cNvPr id="20" name="Content Placeholder 19" descr="A screenshot of a phone&#10;&#10;Description automatically generated">
            <a:extLst>
              <a:ext uri="{FF2B5EF4-FFF2-40B4-BE49-F238E27FC236}">
                <a16:creationId xmlns:a16="http://schemas.microsoft.com/office/drawing/2014/main" id="{818DE6F6-86CD-FEFE-CCE8-D9419D5D8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1" y="1196885"/>
            <a:ext cx="3472702" cy="4351338"/>
          </a:xfr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F28627-D6DC-6C7B-CC72-F3529982CD98}"/>
              </a:ext>
            </a:extLst>
          </p:cNvPr>
          <p:cNvCxnSpPr>
            <a:cxnSpLocks/>
          </p:cNvCxnSpPr>
          <p:nvPr/>
        </p:nvCxnSpPr>
        <p:spPr>
          <a:xfrm flipH="1" flipV="1">
            <a:off x="6515592" y="3154571"/>
            <a:ext cx="2710184" cy="1655322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4361A2B-2B2A-27F8-DEEF-18D596B4E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89476"/>
            <a:ext cx="5677392" cy="4092295"/>
          </a:xfrm>
          <a:prstGeom prst="rect">
            <a:avLst/>
          </a:prstGeom>
        </p:spPr>
      </p:pic>
      <p:pic>
        <p:nvPicPr>
          <p:cNvPr id="18" name="Picture 17" descr="Screenshot of a screenshot of a computer program&#10;&#10;Description automatically generated">
            <a:extLst>
              <a:ext uri="{FF2B5EF4-FFF2-40B4-BE49-F238E27FC236}">
                <a16:creationId xmlns:a16="http://schemas.microsoft.com/office/drawing/2014/main" id="{198A2EC8-32D3-08CB-2BFF-5CE18D9169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24" b="2662"/>
          <a:stretch/>
        </p:blipFill>
        <p:spPr>
          <a:xfrm>
            <a:off x="6172592" y="3555286"/>
            <a:ext cx="5708640" cy="25092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7D1098-A3FD-6B91-0FC9-3F5DC6632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4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 Prompt Submission: To XML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C7C702-F5D9-8233-6509-9845069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828FDA-5C38-E63B-736E-171E7A291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3162"/>
            <a:ext cx="4642730" cy="2789237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7ABABEB-DCFA-1920-74E6-69BB8127C2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6"/>
          <a:stretch/>
        </p:blipFill>
        <p:spPr>
          <a:xfrm>
            <a:off x="6172200" y="824657"/>
            <a:ext cx="4936067" cy="5780187"/>
          </a:xfrm>
          <a:prstGeom prst="rect">
            <a:avLst/>
          </a:prstGeom>
        </p:spPr>
      </p:pic>
      <p:pic>
        <p:nvPicPr>
          <p:cNvPr id="8" name="Picture 7" descr="Screenshot of a screenshot of a computer program&#10;&#10;Description automatically generated">
            <a:extLst>
              <a:ext uri="{FF2B5EF4-FFF2-40B4-BE49-F238E27FC236}">
                <a16:creationId xmlns:a16="http://schemas.microsoft.com/office/drawing/2014/main" id="{0319F736-EF20-D78C-0020-9E8336C0F7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24" b="2662"/>
          <a:stretch/>
        </p:blipFill>
        <p:spPr>
          <a:xfrm>
            <a:off x="1276750" y="4352431"/>
            <a:ext cx="4487949" cy="197266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92AFE-1387-F9D5-A507-0EDB0EF5A393}"/>
              </a:ext>
            </a:extLst>
          </p:cNvPr>
          <p:cNvCxnSpPr>
            <a:cxnSpLocks/>
          </p:cNvCxnSpPr>
          <p:nvPr/>
        </p:nvCxnSpPr>
        <p:spPr>
          <a:xfrm>
            <a:off x="1862667" y="3429000"/>
            <a:ext cx="660400" cy="923431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5409852-DA47-357C-6057-F7E1D3607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63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 Prompt Submission: To XML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C7C702-F5D9-8233-6509-9845069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828FDA-5C38-E63B-736E-171E7A291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3162"/>
            <a:ext cx="4642730" cy="2789237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7ABABEB-DCFA-1920-74E6-69BB8127C2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6"/>
          <a:stretch/>
        </p:blipFill>
        <p:spPr>
          <a:xfrm>
            <a:off x="6172200" y="824657"/>
            <a:ext cx="4936067" cy="5780187"/>
          </a:xfrm>
          <a:prstGeom prst="rect">
            <a:avLst/>
          </a:prstGeom>
        </p:spPr>
      </p:pic>
      <p:pic>
        <p:nvPicPr>
          <p:cNvPr id="8" name="Picture 7" descr="Screenshot of a screenshot of a computer program&#10;&#10;Description automatically generated">
            <a:extLst>
              <a:ext uri="{FF2B5EF4-FFF2-40B4-BE49-F238E27FC236}">
                <a16:creationId xmlns:a16="http://schemas.microsoft.com/office/drawing/2014/main" id="{0319F736-EF20-D78C-0020-9E8336C0F7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24" b="2662"/>
          <a:stretch/>
        </p:blipFill>
        <p:spPr>
          <a:xfrm>
            <a:off x="1276750" y="4352431"/>
            <a:ext cx="4487949" cy="197266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92AFE-1387-F9D5-A507-0EDB0EF5A393}"/>
              </a:ext>
            </a:extLst>
          </p:cNvPr>
          <p:cNvCxnSpPr>
            <a:cxnSpLocks/>
          </p:cNvCxnSpPr>
          <p:nvPr/>
        </p:nvCxnSpPr>
        <p:spPr>
          <a:xfrm>
            <a:off x="1862667" y="3429000"/>
            <a:ext cx="660400" cy="923431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B3BD46D-0CFD-CF2F-6F01-4607FA611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20" y="2330449"/>
            <a:ext cx="4373210" cy="3113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F02306-7C3D-EBD5-24BD-C7409C1AD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3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7991-52E7-1E31-AC5B-169991980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729" y="979064"/>
            <a:ext cx="6961875" cy="22992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>
                <a:latin typeface="Bahnschrift SemiBold Condensed" panose="020B0502040204020203" pitchFamily="34" charset="0"/>
              </a:rPr>
              <a:t>Prompt Wrangling: </a:t>
            </a:r>
            <a:br>
              <a:rPr lang="en-US" sz="4000" dirty="0">
                <a:latin typeface="Bahnschrift SemiBold Condensed" panose="020B0502040204020203" pitchFamily="34" charset="0"/>
              </a:rPr>
            </a:br>
            <a:r>
              <a:rPr lang="en-US" sz="4000" dirty="0">
                <a:latin typeface="Bahnschrift SemiBold Condensed" panose="020B0502040204020203" pitchFamily="34" charset="0"/>
              </a:rPr>
              <a:t>On Replication and Generalization in Large Language Models for PCG Levels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8B9A8-FB87-CBF4-67E8-036DADFAD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34" y="3444558"/>
            <a:ext cx="3493982" cy="166253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Arash Moradi Karkaj</a:t>
            </a:r>
          </a:p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Mark J. Nelson</a:t>
            </a:r>
          </a:p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Ioannis Koutis</a:t>
            </a:r>
          </a:p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Amy K. Hoover</a:t>
            </a:r>
          </a:p>
        </p:txBody>
      </p:sp>
      <p:pic>
        <p:nvPicPr>
          <p:cNvPr id="6" name="Picture 5" descr="A group of letters and numbers&#10;&#10;Description automatically generated">
            <a:extLst>
              <a:ext uri="{FF2B5EF4-FFF2-40B4-BE49-F238E27FC236}">
                <a16:creationId xmlns:a16="http://schemas.microsoft.com/office/drawing/2014/main" id="{A4F40CEA-DA8D-2D3C-7980-B616AD5D8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34" y="5505996"/>
            <a:ext cx="2103620" cy="66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7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 Prompt Submission: To Science Birds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C7C702-F5D9-8233-6509-9845069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25" name="Picture 2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B3BD46D-0CFD-CF2F-6F01-4607FA611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20" y="2330449"/>
            <a:ext cx="4373210" cy="3113338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41D35B5-0646-ACE0-51F0-E0B650A4B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1" y="1207991"/>
            <a:ext cx="7136680" cy="5013518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400F2D8-8C0F-9ABA-F8AE-024EE66F96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6"/>
          <a:stretch/>
        </p:blipFill>
        <p:spPr>
          <a:xfrm>
            <a:off x="432519" y="1165874"/>
            <a:ext cx="3814423" cy="4466730"/>
          </a:xfrm>
          <a:prstGeom prst="rect">
            <a:avLst/>
          </a:prstGeom>
        </p:spPr>
      </p:pic>
      <p:pic>
        <p:nvPicPr>
          <p:cNvPr id="7" name="Picture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6898781C-D10D-4EBA-1DBF-539E15C8E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39" y="2671665"/>
            <a:ext cx="3379467" cy="24058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D3ADAF-DEEA-07F9-BF04-17BA0521F872}"/>
              </a:ext>
            </a:extLst>
          </p:cNvPr>
          <p:cNvCxnSpPr>
            <a:cxnSpLocks/>
          </p:cNvCxnSpPr>
          <p:nvPr/>
        </p:nvCxnSpPr>
        <p:spPr>
          <a:xfrm flipH="1">
            <a:off x="3717439" y="4098431"/>
            <a:ext cx="728133" cy="0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EB4E02-83DD-82FF-F086-008F7BBEB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28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9632B5D-D92C-445D-A13F-A49F4FF8C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2CC018-1F0B-AC9A-7D4C-F03C6B18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93207-8056-03CF-DBBB-BFB72C59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9CAE34E-0E1F-B3E9-56DA-81726D2EB114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Simulation in Unity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4F09B5-0AD5-F1CD-E0DB-9199A39E3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26" y="1743102"/>
            <a:ext cx="6123153" cy="43015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BACE2C-176E-272E-B85F-74E0B3DAE28B}"/>
              </a:ext>
            </a:extLst>
          </p:cNvPr>
          <p:cNvSpPr/>
          <p:nvPr/>
        </p:nvSpPr>
        <p:spPr>
          <a:xfrm>
            <a:off x="3635348" y="1733637"/>
            <a:ext cx="483169" cy="303319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music player&#10;&#10;Description automatically generated">
            <a:extLst>
              <a:ext uri="{FF2B5EF4-FFF2-40B4-BE49-F238E27FC236}">
                <a16:creationId xmlns:a16="http://schemas.microsoft.com/office/drawing/2014/main" id="{73833D09-D214-CD64-AB25-31769C539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53" y="2216343"/>
            <a:ext cx="4813300" cy="14732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3A642DD-6C62-4B98-B36C-CBE55DC61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429" y="4009965"/>
            <a:ext cx="4813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9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2CC018-1F0B-AC9A-7D4C-F03C6B18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93207-8056-03CF-DBBB-BFB72C59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9CAE34E-0E1F-B3E9-56DA-81726D2EB114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Simulation in Unity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4F09B5-0AD5-F1CD-E0DB-9199A39E3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768" y="1875448"/>
            <a:ext cx="6123153" cy="43015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BACE2C-176E-272E-B85F-74E0B3DAE28B}"/>
              </a:ext>
            </a:extLst>
          </p:cNvPr>
          <p:cNvSpPr/>
          <p:nvPr/>
        </p:nvSpPr>
        <p:spPr>
          <a:xfrm>
            <a:off x="6675728" y="2495637"/>
            <a:ext cx="483169" cy="303319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996C3-F01C-7A31-54FE-1B77A21B176E}"/>
              </a:ext>
            </a:extLst>
          </p:cNvPr>
          <p:cNvSpPr txBox="1"/>
          <p:nvPr/>
        </p:nvSpPr>
        <p:spPr>
          <a:xfrm>
            <a:off x="7995185" y="2277964"/>
            <a:ext cx="829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Stability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2BE73C-C9DA-4EEF-4FDA-576AFE58DCC2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7158897" y="2462630"/>
            <a:ext cx="836288" cy="184667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5E5ED2E-D6B4-2334-7C75-E05F6DEA66ED}"/>
              </a:ext>
            </a:extLst>
          </p:cNvPr>
          <p:cNvSpPr/>
          <p:nvPr/>
        </p:nvSpPr>
        <p:spPr>
          <a:xfrm>
            <a:off x="5237221" y="3915196"/>
            <a:ext cx="472203" cy="536004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73FE5DFE-EAE3-7B7D-9FE7-EBB1F7F44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77" y="2055195"/>
            <a:ext cx="7635902" cy="32540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0C6DAC-8C67-8261-270F-2965B11D77D0}"/>
              </a:ext>
            </a:extLst>
          </p:cNvPr>
          <p:cNvSpPr txBox="1"/>
          <p:nvPr/>
        </p:nvSpPr>
        <p:spPr>
          <a:xfrm>
            <a:off x="7087805" y="5255785"/>
            <a:ext cx="3666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The 1st ChatGPT4PCG Competition: Character-like Level Generation for Science Birds - Tools - Online Letter Classifier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2E6B7A-77E7-45FC-BDF2-5AA767475F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20" grpId="0" animBg="1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Overall competition pipeline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794F8639-A293-4C25-43F6-EBBAE3354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46" y="2255519"/>
            <a:ext cx="10944954" cy="25564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0CAD05-552F-2F11-C23B-EF8C36646244}"/>
              </a:ext>
            </a:extLst>
          </p:cNvPr>
          <p:cNvSpPr/>
          <p:nvPr/>
        </p:nvSpPr>
        <p:spPr>
          <a:xfrm>
            <a:off x="687746" y="4985437"/>
            <a:ext cx="1546293" cy="408033"/>
          </a:xfrm>
          <a:prstGeom prst="rect">
            <a:avLst/>
          </a:prstGeom>
          <a:solidFill>
            <a:srgbClr val="FFD16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Qualification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9F2B82-0EDA-E3CD-63A4-6A65CF1E3851}"/>
              </a:ext>
            </a:extLst>
          </p:cNvPr>
          <p:cNvSpPr/>
          <p:nvPr/>
        </p:nvSpPr>
        <p:spPr>
          <a:xfrm>
            <a:off x="2283867" y="4979179"/>
            <a:ext cx="6353115" cy="408033"/>
          </a:xfrm>
          <a:prstGeom prst="rect">
            <a:avLst/>
          </a:prstGeom>
          <a:solidFill>
            <a:srgbClr val="FFD16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Level Generation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BC96A4-46E8-4655-46E8-FCB71D0B18C0}"/>
              </a:ext>
            </a:extLst>
          </p:cNvPr>
          <p:cNvSpPr/>
          <p:nvPr/>
        </p:nvSpPr>
        <p:spPr>
          <a:xfrm>
            <a:off x="8686810" y="4979178"/>
            <a:ext cx="2874327" cy="408033"/>
          </a:xfrm>
          <a:prstGeom prst="rect">
            <a:avLst/>
          </a:prstGeom>
          <a:solidFill>
            <a:srgbClr val="FFD16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Level Evaluation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E9065C-BE32-385C-74C3-69E94F64B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7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Participants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24BFA7-F29A-B942-2F10-D0876956B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240" y="1731917"/>
            <a:ext cx="4108998" cy="38583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3C7182-04F1-E913-E622-35B31159AB54}"/>
              </a:ext>
            </a:extLst>
          </p:cNvPr>
          <p:cNvSpPr/>
          <p:nvPr/>
        </p:nvSpPr>
        <p:spPr>
          <a:xfrm>
            <a:off x="5435296" y="2569457"/>
            <a:ext cx="496248" cy="174426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AF4B9B-2D3A-36A5-90D5-65BEBCFF4DC5}"/>
              </a:ext>
            </a:extLst>
          </p:cNvPr>
          <p:cNvSpPr/>
          <p:nvPr/>
        </p:nvSpPr>
        <p:spPr>
          <a:xfrm>
            <a:off x="5435428" y="2770970"/>
            <a:ext cx="496248" cy="174426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C43878-95F6-1E20-9904-512C5F2F5E60}"/>
              </a:ext>
            </a:extLst>
          </p:cNvPr>
          <p:cNvSpPr/>
          <p:nvPr/>
        </p:nvSpPr>
        <p:spPr>
          <a:xfrm>
            <a:off x="5931543" y="4175817"/>
            <a:ext cx="634621" cy="216470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98AC8B-90B6-73EB-550E-72A0D19D9BD7}"/>
              </a:ext>
            </a:extLst>
          </p:cNvPr>
          <p:cNvSpPr/>
          <p:nvPr/>
        </p:nvSpPr>
        <p:spPr>
          <a:xfrm>
            <a:off x="3952240" y="2557135"/>
            <a:ext cx="4108998" cy="2138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0F107F-79F5-F5C1-9B30-FBE13831165F}"/>
              </a:ext>
            </a:extLst>
          </p:cNvPr>
          <p:cNvSpPr/>
          <p:nvPr/>
        </p:nvSpPr>
        <p:spPr>
          <a:xfrm>
            <a:off x="3952240" y="2776141"/>
            <a:ext cx="4108998" cy="197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40650A-CDDB-26B6-3475-2A9E5B9861F1}"/>
              </a:ext>
            </a:extLst>
          </p:cNvPr>
          <p:cNvSpPr/>
          <p:nvPr/>
        </p:nvSpPr>
        <p:spPr>
          <a:xfrm>
            <a:off x="3952240" y="4168293"/>
            <a:ext cx="4108998" cy="214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B8699-1F6F-761E-72C4-F9F90D8F7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75BB87-505C-1D77-8101-6211C9041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BC7F5B-B4D6-B7A1-D8AD-63D03B742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301" y="1008063"/>
            <a:ext cx="4886036" cy="3194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Common techniques in LLM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Zero-shot</a:t>
            </a:r>
            <a:r>
              <a:rPr lang="en-US" dirty="0">
                <a:latin typeface="Bahnschrift SemiBold Condensed" panose="020B0502040204020203" pitchFamily="34" charset="0"/>
              </a:rPr>
              <a:t> [1]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Few-shot</a:t>
            </a:r>
            <a:r>
              <a:rPr lang="en-US" dirty="0">
                <a:latin typeface="Bahnschrift SemiBold Condensed" panose="020B0502040204020203" pitchFamily="34" charset="0"/>
              </a:rPr>
              <a:t> [2]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Chain of thought [3]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Self consistency [4]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Generated knowledge [5]</a:t>
            </a:r>
          </a:p>
          <a:p>
            <a:pPr marL="914400" lvl="2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D2FA2-DD99-78B2-8124-519ACB931E4D}"/>
              </a:ext>
            </a:extLst>
          </p:cNvPr>
          <p:cNvSpPr txBox="1"/>
          <p:nvPr/>
        </p:nvSpPr>
        <p:spPr>
          <a:xfrm>
            <a:off x="838200" y="5481675"/>
            <a:ext cx="106042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Jason Wei et al. "Finetuned language models are zero-shot learners."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arXiv:2109.01652 (2021).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Tom Brown et al. "Language models are few-shot learners." Advances in neural information processing systems 33 (2020): 1877-1901.</a:t>
            </a:r>
            <a:endParaRPr lang="en-US" sz="14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Jason Wei et al. "Chain-of-thought prompting elicits reasoning in large language models." Advances in neural information processing systems 35 (2022): 24824-24837.</a:t>
            </a:r>
            <a:endParaRPr lang="en-US" sz="40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Xuezhi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Wang et al. "Self-consistency improves chain of thought reasoning in language models."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arXiv:2203.11171 (2022).</a:t>
            </a: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Jiacheng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Liu et al. "Generated knowledge prompting for commonsense reasoning."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arXiv:2110.08387 (2021).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A2E8C7-EFBB-EF14-F64E-A7883EDB7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901" y="1658263"/>
            <a:ext cx="5296359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5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BFEE2F-FB1B-D6CD-89BF-5AC6536A2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Common techniques in LLM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Zero-shot</a:t>
            </a:r>
            <a:r>
              <a:rPr lang="en-US" dirty="0">
                <a:latin typeface="Bahnschrift SemiBold Condensed" panose="020B0502040204020203" pitchFamily="34" charset="0"/>
              </a:rPr>
              <a:t> [1]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Few-shot</a:t>
            </a:r>
            <a:r>
              <a:rPr lang="en-US" dirty="0">
                <a:latin typeface="Bahnschrift SemiBold Condensed" panose="020B0502040204020203" pitchFamily="34" charset="0"/>
              </a:rPr>
              <a:t> [2]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Chain of thought [3]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Self consistency [4]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Generated knowledge [5]</a:t>
            </a:r>
          </a:p>
          <a:p>
            <a:pPr marL="914400" lvl="2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D2FA2-DD99-78B2-8124-519ACB931E4D}"/>
              </a:ext>
            </a:extLst>
          </p:cNvPr>
          <p:cNvSpPr txBox="1"/>
          <p:nvPr/>
        </p:nvSpPr>
        <p:spPr>
          <a:xfrm>
            <a:off x="838200" y="5481675"/>
            <a:ext cx="106042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Jason Wei et al. "Finetuned language models are zero-shot learners."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arXiv:2109.01652 (2021).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Tom Brown et al. "Language models are few-shot learners." Advances in neural information processing systems 33 (2020): 1877-1901.</a:t>
            </a:r>
            <a:endParaRPr lang="en-US" sz="14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Jason Wei et al. "Chain-of-thought prompting elicits reasoning in large language models." Advances in neural information processing systems 35 (2022): 24824-24837.</a:t>
            </a:r>
            <a:endParaRPr lang="en-US" sz="40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Xuezhi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Wang et al. "Self-consistency improves chain of thought reasoning in language models."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arXiv:2203.11171 (2022).</a:t>
            </a: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Jiacheng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Liu et al. "Generated knowledge prompting for commonsense reasoning."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arXiv:2110.08387 (2021).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43A5B5-0B9D-2D3E-038D-C44279C32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309" y="1506238"/>
            <a:ext cx="6468211" cy="2457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AD23DB-6754-2CE0-F52D-C67D2CDF5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360" y="798335"/>
            <a:ext cx="3313676" cy="39671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E1C293-1386-903E-3CBC-737F865258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410" y="555955"/>
            <a:ext cx="3313676" cy="24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6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8BF9EC-277A-5A73-EAD4-F9BF9F5DF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Common techniques in LLM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Zero-shot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Few-shot [2]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Chain of thought</a:t>
            </a:r>
            <a:r>
              <a:rPr lang="en-US" dirty="0">
                <a:latin typeface="Bahnschrift SemiBold Condensed" panose="020B0502040204020203" pitchFamily="34" charset="0"/>
              </a:rPr>
              <a:t> [3]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Self consistency</a:t>
            </a:r>
            <a:r>
              <a:rPr lang="en-US" dirty="0">
                <a:latin typeface="Bahnschrift SemiBold Condensed" panose="020B0502040204020203" pitchFamily="34" charset="0"/>
              </a:rPr>
              <a:t> [4]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Generated knowledge [5]</a:t>
            </a:r>
          </a:p>
          <a:p>
            <a:pPr marL="914400" lvl="2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D2FA2-DD99-78B2-8124-519ACB931E4D}"/>
              </a:ext>
            </a:extLst>
          </p:cNvPr>
          <p:cNvSpPr txBox="1"/>
          <p:nvPr/>
        </p:nvSpPr>
        <p:spPr>
          <a:xfrm>
            <a:off x="838200" y="5481675"/>
            <a:ext cx="106042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Jason Wei et al. "Finetuned language models are zero-shot learners."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arXiv:2109.01652 (2021).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Tom Brown et al. "Language models are few-shot learners." Advances in neural information processing systems 33 (2020): 1877-1901.</a:t>
            </a:r>
            <a:endParaRPr lang="en-US" sz="14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Jason Wei et al. "Chain-of-thought prompting elicits reasoning in large language models." Advances in neural information processing systems 35 (2022): 24824-24837.</a:t>
            </a:r>
            <a:endParaRPr lang="en-US" sz="40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Xuezhi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Wang et al. "Self-consistency improves chain of thought reasoning in language models."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arXiv:2203.11171 (2022).</a:t>
            </a: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Jiacheng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Liu et al. "Generated knowledge prompting for commonsense reasoning."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arXiv:2110.08387 (2021).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5C9559-6634-0CB2-19A3-CF1256395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116" y="1252537"/>
            <a:ext cx="6524598" cy="3194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DCB3CE-107A-7FE8-E9B0-573643EB1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0"/>
            <a:ext cx="4214225" cy="65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2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D2CB14-F316-FE93-B40B-E4579FCA7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Common techniques in LLM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Zero-shot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Few-shot [2]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Chain of thought [3]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Self consistency [4]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Generated knowledge</a:t>
            </a:r>
            <a:r>
              <a:rPr lang="en-US" dirty="0">
                <a:latin typeface="Bahnschrift SemiBold Condensed" panose="020B0502040204020203" pitchFamily="34" charset="0"/>
              </a:rPr>
              <a:t> [5]</a:t>
            </a:r>
          </a:p>
          <a:p>
            <a:pPr marL="914400" lvl="2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D2FA2-DD99-78B2-8124-519ACB931E4D}"/>
              </a:ext>
            </a:extLst>
          </p:cNvPr>
          <p:cNvSpPr txBox="1"/>
          <p:nvPr/>
        </p:nvSpPr>
        <p:spPr>
          <a:xfrm>
            <a:off x="838200" y="5481675"/>
            <a:ext cx="106042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Jason Wei et al. "Finetuned language models are zero-shot learners."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arXiv:2109.01652 (2021).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Tom Brown et al. "Language models are few-shot learners." Advances in neural information processing systems 33 (2020): 1877-1901.</a:t>
            </a:r>
            <a:endParaRPr lang="en-US" sz="14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Jason Wei et al. "Chain-of-thought prompting elicits reasoning in large language models." Advances in neural information processing systems 35 (2022): 24824-24837.</a:t>
            </a:r>
            <a:endParaRPr lang="en-US" sz="40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Xuezhi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Wang et al. "Self-consistency improves chain of thought reasoning in language models."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arXiv:2203.11171 (2022).</a:t>
            </a: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Jiacheng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Liu et al. "Generated knowledge prompting for commonsense reasoning."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arXiv:2110.08387 (2021).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976CFD-C5D0-106B-4AFE-D8AAA31D5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695" y="1073150"/>
            <a:ext cx="4824724" cy="3278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6EC649-9D5F-93C1-F28C-9E7193249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834" y="2541193"/>
            <a:ext cx="4282811" cy="17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7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 -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8364249-64E7-BC5C-AAB4-69B6BAAD5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2818"/>
          <a:stretch/>
        </p:blipFill>
        <p:spPr>
          <a:xfrm>
            <a:off x="1512133" y="1583193"/>
            <a:ext cx="9167734" cy="4087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47D5A3-37CC-8EA7-7AD5-9D6490795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20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Generative Models are hot.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0EA15DB-1E69-F04B-C11A-B71E8D7B5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1281090"/>
            <a:ext cx="3619324" cy="461834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888BB02-95FA-A191-69C9-6571930FD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997" y="1453940"/>
            <a:ext cx="4848837" cy="3666849"/>
          </a:xfrm>
          <a:prstGeom prst="rect">
            <a:avLst/>
          </a:prstGeom>
        </p:spPr>
      </p:pic>
      <p:pic>
        <p:nvPicPr>
          <p:cNvPr id="11" name="Picture 10" descr="A robot painting a picture&#10;&#10;Description automatically generated">
            <a:extLst>
              <a:ext uri="{FF2B5EF4-FFF2-40B4-BE49-F238E27FC236}">
                <a16:creationId xmlns:a16="http://schemas.microsoft.com/office/drawing/2014/main" id="{0CD3AD09-33DD-2F6D-FF29-6DBCFF0EC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988" y="1021854"/>
            <a:ext cx="4529323" cy="5699621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36DA18E-65D6-8FEB-FF0B-B578B2AA8326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pPr/>
              <a:t>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5378E8-FD4B-7E00-1934-83C584C47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3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FB04BF-B29B-9215-27E4-FF2F4DA56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156" y="279056"/>
            <a:ext cx="5837499" cy="630594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A8C633-FBBB-A6C8-AC6F-88539C5C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Motivation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E60BDC1A-9BE7-B46A-494A-0A1BC3B0A70C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Ranked last!</a:t>
            </a:r>
            <a:br>
              <a:rPr lang="en-US" dirty="0">
                <a:latin typeface="Bahnschrift SemiBold Condensed" panose="020B0502040204020203" pitchFamily="34" charset="0"/>
              </a:rPr>
            </a:br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Why?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94087A-BE6D-7AD4-2845-E56E909D3736}"/>
              </a:ext>
            </a:extLst>
          </p:cNvPr>
          <p:cNvSpPr/>
          <p:nvPr/>
        </p:nvSpPr>
        <p:spPr>
          <a:xfrm>
            <a:off x="5028188" y="4252332"/>
            <a:ext cx="5557434" cy="275063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16" name="Picture 15" descr="A cat looking at something&#10;&#10;Description automatically generated">
            <a:extLst>
              <a:ext uri="{FF2B5EF4-FFF2-40B4-BE49-F238E27FC236}">
                <a16:creationId xmlns:a16="http://schemas.microsoft.com/office/drawing/2014/main" id="{45A82D9C-3895-B7A4-86F1-00F711DB9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890" y="2849278"/>
            <a:ext cx="1611355" cy="286463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BFFCE-C66D-1A42-659D-5BD4CA14F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A50A2-64B1-A51E-3A68-F231A0A18763}"/>
              </a:ext>
            </a:extLst>
          </p:cNvPr>
          <p:cNvSpPr txBox="1"/>
          <p:nvPr/>
        </p:nvSpPr>
        <p:spPr>
          <a:xfrm>
            <a:off x="1955180" y="4921405"/>
            <a:ext cx="1182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</a:rPr>
              <a:t>Huh?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517A7-276A-1816-CFB9-C25F6D0449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4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FB04BF-B29B-9215-27E4-FF2F4DA56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301" y="279056"/>
            <a:ext cx="5837499" cy="6305940"/>
          </a:xfrm>
          <a:prstGeom prst="rect">
            <a:avLst/>
          </a:prstGeom>
        </p:spPr>
      </p:pic>
      <p:pic>
        <p:nvPicPr>
          <p:cNvPr id="5" name="Picture 4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28FD8571-6BB8-8A7D-A215-1FE8E09C5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6" name="Picture 5" descr="A red and white logo&#10;&#10;Description automatically generated">
            <a:extLst>
              <a:ext uri="{FF2B5EF4-FFF2-40B4-BE49-F238E27FC236}">
                <a16:creationId xmlns:a16="http://schemas.microsoft.com/office/drawing/2014/main" id="{F064E2C3-6E60-4642-B04D-FC95C3F84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A8C633-FBBB-A6C8-AC6F-88539C5C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Motivation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E60BDC1A-9BE7-B46A-494A-0A1BC3B0A70C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Motivation: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Ranked last!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Why?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94087A-BE6D-7AD4-2845-E56E909D3736}"/>
              </a:ext>
            </a:extLst>
          </p:cNvPr>
          <p:cNvSpPr/>
          <p:nvPr/>
        </p:nvSpPr>
        <p:spPr>
          <a:xfrm>
            <a:off x="5796366" y="4246536"/>
            <a:ext cx="5557434" cy="302217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12" name="Picture 11" descr="A group of men in a room&#10;&#10;Description automatically generated">
            <a:extLst>
              <a:ext uri="{FF2B5EF4-FFF2-40B4-BE49-F238E27FC236}">
                <a16:creationId xmlns:a16="http://schemas.microsoft.com/office/drawing/2014/main" id="{4DAE2C52-C9E9-6C1F-5AFE-D7053D59F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52" y="2719224"/>
            <a:ext cx="3709261" cy="1560981"/>
          </a:xfrm>
          <a:prstGeom prst="rect">
            <a:avLst/>
          </a:prstGeom>
        </p:spPr>
      </p:pic>
      <p:pic>
        <p:nvPicPr>
          <p:cNvPr id="14" name="Picture 13" descr="A cartoon of a person with blue hair&#10;&#10;Description automatically generated">
            <a:extLst>
              <a:ext uri="{FF2B5EF4-FFF2-40B4-BE49-F238E27FC236}">
                <a16:creationId xmlns:a16="http://schemas.microsoft.com/office/drawing/2014/main" id="{44098BD4-B828-00D1-77F4-038BCB782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68" y="4485790"/>
            <a:ext cx="2836190" cy="1595357"/>
          </a:xfrm>
          <a:prstGeom prst="rect">
            <a:avLst/>
          </a:prstGeom>
        </p:spPr>
      </p:pic>
      <p:pic>
        <p:nvPicPr>
          <p:cNvPr id="16" name="Picture 15" descr="A cat looking at something&#10;&#10;Description automatically generated">
            <a:extLst>
              <a:ext uri="{FF2B5EF4-FFF2-40B4-BE49-F238E27FC236}">
                <a16:creationId xmlns:a16="http://schemas.microsoft.com/office/drawing/2014/main" id="{45A82D9C-3895-B7A4-86F1-00F711DB9F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366" y="178911"/>
            <a:ext cx="2058521" cy="3659592"/>
          </a:xfrm>
          <a:prstGeom prst="rect">
            <a:avLst/>
          </a:prstGeom>
        </p:spPr>
      </p:pic>
      <p:pic>
        <p:nvPicPr>
          <p:cNvPr id="18" name="Picture 17" descr="A cat lying on a pink surface&#10;&#10;Description automatically generated">
            <a:extLst>
              <a:ext uri="{FF2B5EF4-FFF2-40B4-BE49-F238E27FC236}">
                <a16:creationId xmlns:a16="http://schemas.microsoft.com/office/drawing/2014/main" id="{85EDD8CD-B65E-CFD0-78F5-AF5F826D8C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428" y="542001"/>
            <a:ext cx="1871259" cy="176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0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Where to Look?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To investigate more in depth, we designed two sets of experiments: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E4E6C38E-6AD0-C5F8-6909-46831D24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3082425"/>
            <a:ext cx="10944954" cy="25564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7EB206-4D56-ED34-67B9-0C629BFC2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0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Where to Look?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To investigate more in depth, we designed two sets of experiments: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Replication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E4E6C38E-6AD0-C5F8-6909-46831D24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3082425"/>
            <a:ext cx="10944954" cy="25564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FA41DC-9061-086A-53A5-43C2A4B6BAD5}"/>
              </a:ext>
            </a:extLst>
          </p:cNvPr>
          <p:cNvSpPr/>
          <p:nvPr/>
        </p:nvSpPr>
        <p:spPr>
          <a:xfrm>
            <a:off x="2453640" y="3228634"/>
            <a:ext cx="736600" cy="2410276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16C20-F97A-1CA0-3C64-19EFB6E1A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80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Where to Look?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To investigate more in depth, we designed two sets of experiments: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Replication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Generalization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E4E6C38E-6AD0-C5F8-6909-46831D24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3082425"/>
            <a:ext cx="10944954" cy="25564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FA41DC-9061-086A-53A5-43C2A4B6BAD5}"/>
              </a:ext>
            </a:extLst>
          </p:cNvPr>
          <p:cNvSpPr/>
          <p:nvPr/>
        </p:nvSpPr>
        <p:spPr>
          <a:xfrm>
            <a:off x="2453640" y="3228634"/>
            <a:ext cx="736600" cy="2410276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6375F0-E3FC-972F-7C8E-8D797D612650}"/>
              </a:ext>
            </a:extLst>
          </p:cNvPr>
          <p:cNvSpPr/>
          <p:nvPr/>
        </p:nvSpPr>
        <p:spPr>
          <a:xfrm>
            <a:off x="472440" y="3413811"/>
            <a:ext cx="1356360" cy="222509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74066-7E3E-7D62-1463-3E4E6329E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21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Where to Look?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To investigate more in depth, we designed two sets of experiments: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Replication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Generalization</a:t>
            </a:r>
          </a:p>
          <a:p>
            <a:pPr marL="1371600" lvl="2" indent="-457200">
              <a:buFont typeface="+mj-lt"/>
              <a:buAutoNum type="arabicPeriod" startAt="3"/>
            </a:pPr>
            <a:r>
              <a:rPr lang="en-US" sz="2400" dirty="0">
                <a:latin typeface="Bahnschrift SemiBold Condensed" panose="020B0502040204020203" pitchFamily="34" charset="0"/>
              </a:rPr>
              <a:t>Incorporating RAW score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E4E6C38E-6AD0-C5F8-6909-46831D24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3082425"/>
            <a:ext cx="10944954" cy="25564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FA41DC-9061-086A-53A5-43C2A4B6BAD5}"/>
              </a:ext>
            </a:extLst>
          </p:cNvPr>
          <p:cNvSpPr/>
          <p:nvPr/>
        </p:nvSpPr>
        <p:spPr>
          <a:xfrm>
            <a:off x="2453640" y="3228634"/>
            <a:ext cx="736600" cy="2410276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6375F0-E3FC-972F-7C8E-8D797D612650}"/>
              </a:ext>
            </a:extLst>
          </p:cNvPr>
          <p:cNvSpPr/>
          <p:nvPr/>
        </p:nvSpPr>
        <p:spPr>
          <a:xfrm>
            <a:off x="472440" y="3413811"/>
            <a:ext cx="1356360" cy="222509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11850F-7F4F-CEFB-8550-7DEBB134299B}"/>
              </a:ext>
            </a:extLst>
          </p:cNvPr>
          <p:cNvSpPr/>
          <p:nvPr/>
        </p:nvSpPr>
        <p:spPr>
          <a:xfrm>
            <a:off x="9738360" y="3432174"/>
            <a:ext cx="665480" cy="2206735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D576FF-1E5E-DC56-BDC4-6A1C35CBE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75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01BF-7E17-C2E5-98DD-B515987D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73"/>
            <a:ext cx="10515600" cy="48547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The </a:t>
            </a:r>
            <a:r>
              <a:rPr lang="en-US" b="1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replication experiment </a:t>
            </a:r>
            <a:r>
              <a:rPr lang="en-US" dirty="0">
                <a:latin typeface="Bahnschrift SemiBold Condensed" panose="020B0502040204020203" pitchFamily="34" charset="0"/>
              </a:rPr>
              <a:t>(N=10)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investigates whether the original prompts achieve approximately the same scores six months after the competition</a:t>
            </a: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DF77AF-82FF-C785-CF31-193B8CC6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Experiment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EDC5648-8094-61D1-03F5-7371C2A8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A62E7-CD0C-F3DE-6867-746CAAD69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76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01BF-7E17-C2E5-98DD-B515987D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73"/>
            <a:ext cx="10515600" cy="48547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The </a:t>
            </a:r>
            <a:r>
              <a:rPr lang="en-US" b="1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replication experiment </a:t>
            </a:r>
            <a:r>
              <a:rPr lang="en-US" dirty="0">
                <a:latin typeface="Bahnschrift SemiBold Condensed" panose="020B0502040204020203" pitchFamily="34" charset="0"/>
              </a:rPr>
              <a:t>(N=10)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investigates whether the original prompts achieve approximately the same scores six months after the competition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lvl="2"/>
            <a:r>
              <a:rPr lang="en-US" sz="2400" u="sng" dirty="0">
                <a:latin typeface="Bahnschrift SemiBold Condensed" panose="020B0502040204020203" pitchFamily="34" charset="0"/>
              </a:rPr>
              <a:t>Motivation</a:t>
            </a:r>
            <a:r>
              <a:rPr lang="en-US" sz="2400" dirty="0">
                <a:latin typeface="Bahnschrift SemiBold Condensed" panose="020B0502040204020203" pitchFamily="34" charset="0"/>
              </a:rPr>
              <a:t>: ChatGPT-3.5 is closed source and its unclear that the changes made to this model could change the generated levels.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DF77AF-82FF-C785-CF31-193B8CC6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Experiment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9F5315-AD1E-260D-B5CC-1D630562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ADBFB7-EFDD-6FC1-7320-0E078BDEB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99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01BF-7E17-C2E5-98DD-B515987D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73"/>
            <a:ext cx="10515600" cy="48547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The </a:t>
            </a:r>
            <a:r>
              <a:rPr lang="en-US" b="1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replication experiment </a:t>
            </a:r>
            <a:r>
              <a:rPr lang="en-US" dirty="0">
                <a:latin typeface="Bahnschrift SemiBold Condensed" panose="020B0502040204020203" pitchFamily="34" charset="0"/>
              </a:rPr>
              <a:t>(N=10)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investigates whether the original prompts achieve approximately the same scores six months after the competition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lvl="2"/>
            <a:r>
              <a:rPr lang="en-US" sz="2400" u="sng" dirty="0">
                <a:latin typeface="Bahnschrift SemiBold Condensed" panose="020B0502040204020203" pitchFamily="34" charset="0"/>
              </a:rPr>
              <a:t>Motivation</a:t>
            </a:r>
            <a:r>
              <a:rPr lang="en-US" sz="2400" dirty="0">
                <a:latin typeface="Bahnschrift SemiBold Condensed" panose="020B0502040204020203" pitchFamily="34" charset="0"/>
              </a:rPr>
              <a:t>: ChatGPT-3.5 is closed source and its unclear that the changes made to this model could change the generated levels.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N=100 generates 100 levels per letter per prompt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DF77AF-82FF-C785-CF31-193B8CC6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Experiment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3279EAA-29F4-CEC2-4004-D7A73EA7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E64C3C-BBCB-F4F0-522B-5782D07D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9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01BF-7E17-C2E5-98DD-B515987D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73"/>
            <a:ext cx="10515600" cy="48547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The </a:t>
            </a:r>
            <a:r>
              <a:rPr lang="en-US" b="1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replication experiment </a:t>
            </a:r>
            <a:r>
              <a:rPr lang="en-US" dirty="0">
                <a:latin typeface="Bahnschrift SemiBold Condensed" panose="020B0502040204020203" pitchFamily="34" charset="0"/>
              </a:rPr>
              <a:t>(N=10)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investigates whether the original prompts achieve approximately the same scores six months after the competition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lvl="2"/>
            <a:r>
              <a:rPr lang="en-US" sz="2400" u="sng" dirty="0">
                <a:latin typeface="Bahnschrift SemiBold Condensed" panose="020B0502040204020203" pitchFamily="34" charset="0"/>
              </a:rPr>
              <a:t>Motivation</a:t>
            </a:r>
            <a:r>
              <a:rPr lang="en-US" sz="2400" dirty="0">
                <a:latin typeface="Bahnschrift SemiBold Condensed" panose="020B0502040204020203" pitchFamily="34" charset="0"/>
              </a:rPr>
              <a:t>: ChatGPT-3.5 is closed source and its unclear that the changes made to this model could change the generated levels.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N=100 generates 100 levels per letter per prompt</a:t>
            </a:r>
          </a:p>
          <a:p>
            <a:pPr lvl="2"/>
            <a:r>
              <a:rPr lang="en-US" sz="2400" u="sng" dirty="0">
                <a:latin typeface="Bahnschrift SemiBold Condensed" panose="020B0502040204020203" pitchFamily="34" charset="0"/>
              </a:rPr>
              <a:t>Motivation</a:t>
            </a:r>
            <a:r>
              <a:rPr lang="en-US" sz="2400" dirty="0">
                <a:latin typeface="Bahnschrift SemiBold Condensed" panose="020B0502040204020203" pitchFamily="34" charset="0"/>
              </a:rPr>
              <a:t>: is N=10 enough for accounting the stochasticity of ChatGPT-3.5?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DF77AF-82FF-C785-CF31-193B8CC6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Experiment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484DC7D-07E9-5390-0931-C8B071D6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88CFA-765C-7E09-87EC-73CB0FF24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72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 is Popular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E9F7ADC-4298-E1A6-06F6-53D8C4FDC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474" y="1521088"/>
            <a:ext cx="6263118" cy="17589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EBD204-6D22-2D24-892A-12D11629E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135" y="1294634"/>
            <a:ext cx="6968965" cy="280319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B3C5F77-5E38-6D54-CF7F-1B65CFE15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901" y="2400563"/>
            <a:ext cx="7613055" cy="289448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CE96DF4-EE7F-5658-2368-0678D9E3C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107" y="1719787"/>
            <a:ext cx="4304335" cy="4256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9C6955-AA2D-D0DF-050B-BD1C2B7D9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4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N=10 replicating the original competition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N=100 to see if N=10 is enough to assess the quality of the prompts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B7F5F1-A91E-2A12-185B-3E41838E98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00"/>
          <a:stretch/>
        </p:blipFill>
        <p:spPr>
          <a:xfrm>
            <a:off x="3275350" y="2358858"/>
            <a:ext cx="5156424" cy="40221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B9F942-F4A6-F71C-A228-C5239B0A507C}"/>
              </a:ext>
            </a:extLst>
          </p:cNvPr>
          <p:cNvSpPr/>
          <p:nvPr/>
        </p:nvSpPr>
        <p:spPr>
          <a:xfrm>
            <a:off x="3445573" y="3291468"/>
            <a:ext cx="4877812" cy="506809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D1DCF4-646C-9FE8-A85A-5094E584A909}"/>
              </a:ext>
            </a:extLst>
          </p:cNvPr>
          <p:cNvSpPr/>
          <p:nvPr/>
        </p:nvSpPr>
        <p:spPr>
          <a:xfrm>
            <a:off x="3445573" y="4694622"/>
            <a:ext cx="4877812" cy="72144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6B8D2F-A74E-826B-A355-99AF129A5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F61DD8-E2F0-7ED4-AD11-8F1C815AE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297"/>
          <a:stretch/>
        </p:blipFill>
        <p:spPr>
          <a:xfrm>
            <a:off x="1517048" y="1315127"/>
            <a:ext cx="8174092" cy="5177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AF3DE8-0FD5-8158-1CE0-80AA4C0E0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71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DDC27A-C8AB-C8A9-5965-BE5E379C4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00" y="2204015"/>
            <a:ext cx="5241196" cy="3861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7FA160-6BF3-B0DF-A1E4-A96D04A6D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190" y="2204015"/>
            <a:ext cx="5136330" cy="3861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462C00-DBEB-84F1-62F9-2256E4798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35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 - RAW score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RAW score: differs from the official competition score by being </a:t>
            </a:r>
            <a:br>
              <a:rPr lang="en-US" dirty="0">
                <a:latin typeface="Bahnschrift SemiBold Condensed" panose="020B0502040204020203" pitchFamily="34" charset="0"/>
              </a:rPr>
            </a:br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not dynamically weighted (levels are equally weighted),</a:t>
            </a: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not normalized to percentage-of-total-score at the end.</a:t>
            </a:r>
          </a:p>
          <a:p>
            <a:pPr marL="0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Bahnschrift SemiBold Condensed" panose="020B0502040204020203" pitchFamily="34" charset="0"/>
              </a:rPr>
              <a:t>This makes raw scores from different runs comparable.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BAC65-7DEF-518C-5063-6B558C0DD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02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87E3A-5100-F7FA-A322-3C3B9044D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67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497F85-C244-E56A-85DC-6D3E020FE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686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B0B0A8-8BD3-3277-D7DB-B2AA32D9CA48}"/>
              </a:ext>
            </a:extLst>
          </p:cNvPr>
          <p:cNvSpPr/>
          <p:nvPr/>
        </p:nvSpPr>
        <p:spPr>
          <a:xfrm>
            <a:off x="2497011" y="60456"/>
            <a:ext cx="7448034" cy="6661019"/>
          </a:xfrm>
          <a:prstGeom prst="rect">
            <a:avLst/>
          </a:prstGeom>
          <a:solidFill>
            <a:schemeClr val="bg1">
              <a:lumMod val="6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EEED05-CC7F-A051-F9FE-533818E2C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835" y="178419"/>
            <a:ext cx="2619128" cy="6501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1328F6-0BAA-8F28-46A9-775221A9A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097" y="3362092"/>
            <a:ext cx="3516130" cy="146157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B0B84F-8922-8E2C-7A3E-1360647C5E4D}"/>
              </a:ext>
            </a:extLst>
          </p:cNvPr>
          <p:cNvCxnSpPr>
            <a:cxnSpLocks/>
          </p:cNvCxnSpPr>
          <p:nvPr/>
        </p:nvCxnSpPr>
        <p:spPr>
          <a:xfrm flipH="1">
            <a:off x="5367867" y="4120733"/>
            <a:ext cx="795040" cy="0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48B0501-E632-F76B-2373-78AA37F125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483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Results: </a:t>
            </a:r>
            <a:r>
              <a:rPr lang="en-US" sz="4400" dirty="0">
                <a:latin typeface="Bahnschrift SemiBold Condensed" panose="020B0502040204020203" pitchFamily="34" charset="0"/>
              </a:rPr>
              <a:t>Zero-Shot</a:t>
            </a: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 SemiBold Condensed" panose="020B0502040204020203" pitchFamily="34" charset="0"/>
              </a:rPr>
              <a:t>Some prompts may be closer to </a:t>
            </a:r>
            <a:br>
              <a:rPr lang="en-US" sz="2400" dirty="0">
                <a:latin typeface="Bahnschrift SemiBold Condensed" panose="020B0502040204020203" pitchFamily="34" charset="0"/>
              </a:rPr>
            </a:br>
            <a:r>
              <a:rPr lang="en-US" sz="2400" dirty="0">
                <a:latin typeface="Bahnschrift SemiBold Condensed" panose="020B0502040204020203" pitchFamily="34" charset="0"/>
              </a:rPr>
              <a:t>the idea of generalization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2132B0-7520-CCBE-03BE-58E5CF1AFC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61"/>
          <a:stretch/>
        </p:blipFill>
        <p:spPr>
          <a:xfrm>
            <a:off x="5374047" y="1393785"/>
            <a:ext cx="5744734" cy="45609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C11A50-5B4E-AC9F-0BFD-5FF2194C5C58}"/>
              </a:ext>
            </a:extLst>
          </p:cNvPr>
          <p:cNvSpPr/>
          <p:nvPr/>
        </p:nvSpPr>
        <p:spPr>
          <a:xfrm>
            <a:off x="5542001" y="5356252"/>
            <a:ext cx="5475403" cy="506809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9AE1E5-5FDC-3806-6C6D-1C57515D4FEB}"/>
              </a:ext>
            </a:extLst>
          </p:cNvPr>
          <p:cNvSpPr/>
          <p:nvPr/>
        </p:nvSpPr>
        <p:spPr>
          <a:xfrm>
            <a:off x="5508712" y="2014603"/>
            <a:ext cx="5475403" cy="245377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1598A9-1E41-B2E5-9D2B-3E702BD5F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one-shot -&gt; some letters are more difficult to generate than others</a:t>
            </a:r>
          </a:p>
          <a:p>
            <a:pPr marL="914400" lvl="2" indent="0">
              <a:buNone/>
            </a:pPr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6549A-97E7-5B4F-33BE-68E70A2AE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190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one-shot -&gt; some letters are more difficult to generate than others</a:t>
            </a:r>
          </a:p>
          <a:p>
            <a:pPr marL="914400" lvl="2" indent="0">
              <a:buNone/>
            </a:pPr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5455F2-EDEF-400B-FC18-877B7C38BE01}"/>
              </a:ext>
            </a:extLst>
          </p:cNvPr>
          <p:cNvSpPr/>
          <p:nvPr/>
        </p:nvSpPr>
        <p:spPr>
          <a:xfrm>
            <a:off x="2497011" y="60457"/>
            <a:ext cx="7448034" cy="6661018"/>
          </a:xfrm>
          <a:prstGeom prst="rect">
            <a:avLst/>
          </a:prstGeom>
          <a:solidFill>
            <a:schemeClr val="bg1">
              <a:lumMod val="6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3FD23B-F35A-0B44-777F-5A5079DB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835" y="178419"/>
            <a:ext cx="2619128" cy="65011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1CA538-87A5-6F97-3F03-0F99F3D3079E}"/>
              </a:ext>
            </a:extLst>
          </p:cNvPr>
          <p:cNvCxnSpPr>
            <a:cxnSpLocks/>
          </p:cNvCxnSpPr>
          <p:nvPr/>
        </p:nvCxnSpPr>
        <p:spPr>
          <a:xfrm flipH="1">
            <a:off x="5367867" y="4120733"/>
            <a:ext cx="795040" cy="0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912431-FE2E-1258-0161-BC6585C45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096" y="1923821"/>
            <a:ext cx="3516129" cy="41926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5DD73E-3C3D-955A-4E4B-763B722A46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23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Core Design Feature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Prompting!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08745882-7549-444A-D1AA-50158AD549A9}"/>
              </a:ext>
            </a:extLst>
          </p:cNvPr>
          <p:cNvSpPr/>
          <p:nvPr/>
        </p:nvSpPr>
        <p:spPr>
          <a:xfrm>
            <a:off x="3476293" y="2217336"/>
            <a:ext cx="1959429" cy="3150734"/>
          </a:xfrm>
          <a:prstGeom prst="cube">
            <a:avLst>
              <a:gd name="adj" fmla="val 144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Large</a:t>
            </a:r>
          </a:p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Language</a:t>
            </a:r>
          </a:p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Model</a:t>
            </a:r>
          </a:p>
          <a:p>
            <a:pPr algn="ctr"/>
            <a:endParaRPr lang="en-US" sz="3200" dirty="0"/>
          </a:p>
        </p:txBody>
      </p:sp>
      <p:sp>
        <p:nvSpPr>
          <p:cNvPr id="17" name="Scroll: Vertical 16">
            <a:extLst>
              <a:ext uri="{FF2B5EF4-FFF2-40B4-BE49-F238E27FC236}">
                <a16:creationId xmlns:a16="http://schemas.microsoft.com/office/drawing/2014/main" id="{D5908AC9-BF63-D16F-6CD1-D8E66DBEA261}"/>
              </a:ext>
            </a:extLst>
          </p:cNvPr>
          <p:cNvSpPr/>
          <p:nvPr/>
        </p:nvSpPr>
        <p:spPr>
          <a:xfrm>
            <a:off x="1203148" y="2932732"/>
            <a:ext cx="1453804" cy="1719943"/>
          </a:xfrm>
          <a:prstGeom prst="verticalScroll">
            <a:avLst/>
          </a:prstGeom>
          <a:solidFill>
            <a:srgbClr val="45BD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Bahnschrift SemiBold Condensed" panose="020B0502040204020203" pitchFamily="34" charset="0"/>
              </a:rPr>
              <a:t>prompt</a:t>
            </a:r>
          </a:p>
          <a:p>
            <a:pPr algn="ctr"/>
            <a:endParaRPr lang="en-US" dirty="0"/>
          </a:p>
        </p:txBody>
      </p:sp>
      <p:pic>
        <p:nvPicPr>
          <p:cNvPr id="19" name="Picture 18" descr="A close-up of a basket&#10;&#10;Description automatically generated">
            <a:extLst>
              <a:ext uri="{FF2B5EF4-FFF2-40B4-BE49-F238E27FC236}">
                <a16:creationId xmlns:a16="http://schemas.microsoft.com/office/drawing/2014/main" id="{8F17124D-2163-AEA7-1D82-9E1127FC4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85" y="3238779"/>
            <a:ext cx="3879778" cy="1776186"/>
          </a:xfrm>
          <a:prstGeom prst="rect">
            <a:avLst/>
          </a:prstGeom>
        </p:spPr>
      </p:pic>
      <p:pic>
        <p:nvPicPr>
          <p:cNvPr id="21" name="Picture 20" descr="A record with music notes on it&#10;&#10;Description automatically generated">
            <a:extLst>
              <a:ext uri="{FF2B5EF4-FFF2-40B4-BE49-F238E27FC236}">
                <a16:creationId xmlns:a16="http://schemas.microsoft.com/office/drawing/2014/main" id="{4F8DE546-544D-2553-1517-D9C4C2BE1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5935">
            <a:off x="6367724" y="2693082"/>
            <a:ext cx="1490917" cy="1483158"/>
          </a:xfrm>
          <a:prstGeom prst="rect">
            <a:avLst/>
          </a:prstGeom>
        </p:spPr>
      </p:pic>
      <p:pic>
        <p:nvPicPr>
          <p:cNvPr id="25" name="Picture 24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986D4D9E-F070-DD30-A112-8EA3AE1DF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9063">
            <a:off x="8146148" y="1883778"/>
            <a:ext cx="872248" cy="1937714"/>
          </a:xfrm>
          <a:prstGeom prst="rect">
            <a:avLst/>
          </a:prstGeom>
        </p:spPr>
      </p:pic>
      <p:pic>
        <p:nvPicPr>
          <p:cNvPr id="27" name="Picture 26" descr="A cat standing on its hind legs&#10;&#10;Description automatically generated">
            <a:extLst>
              <a:ext uri="{FF2B5EF4-FFF2-40B4-BE49-F238E27FC236}">
                <a16:creationId xmlns:a16="http://schemas.microsoft.com/office/drawing/2014/main" id="{FD7888F6-854D-E319-8108-03BC95DA8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59" y="1814334"/>
            <a:ext cx="2520738" cy="2520738"/>
          </a:xfrm>
          <a:prstGeom prst="rect">
            <a:avLst/>
          </a:prstGeom>
        </p:spPr>
      </p:pic>
      <p:pic>
        <p:nvPicPr>
          <p:cNvPr id="29" name="Picture 28" descr="A painting of a city with many animals and birds&#10;&#10;Description automatically generated with medium confidence">
            <a:extLst>
              <a:ext uri="{FF2B5EF4-FFF2-40B4-BE49-F238E27FC236}">
                <a16:creationId xmlns:a16="http://schemas.microsoft.com/office/drawing/2014/main" id="{67E2E8A1-4EA7-F1D5-1D7B-B27F1C9079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706" y="2712360"/>
            <a:ext cx="1877114" cy="148666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34D629BB-681E-94F1-7148-1E106CC75C4D}"/>
              </a:ext>
            </a:extLst>
          </p:cNvPr>
          <p:cNvSpPr/>
          <p:nvPr/>
        </p:nvSpPr>
        <p:spPr>
          <a:xfrm>
            <a:off x="2565685" y="3629417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D2729AAA-1CE3-3069-591B-D6A196BED624}"/>
              </a:ext>
            </a:extLst>
          </p:cNvPr>
          <p:cNvSpPr/>
          <p:nvPr/>
        </p:nvSpPr>
        <p:spPr>
          <a:xfrm>
            <a:off x="5531740" y="3629417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video game screen with brick wall and clouds&#10;&#10;Description automatically generated">
            <a:extLst>
              <a:ext uri="{FF2B5EF4-FFF2-40B4-BE49-F238E27FC236}">
                <a16:creationId xmlns:a16="http://schemas.microsoft.com/office/drawing/2014/main" id="{B8551337-E6FA-76DB-24DA-4C3ED7CFC5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18948">
            <a:off x="8438067" y="2288162"/>
            <a:ext cx="2336188" cy="13141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08A04-792D-C8AA-2639-F5476F5B2D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0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0" grpId="0" animBg="1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Results: </a:t>
            </a:r>
            <a:r>
              <a:rPr lang="en-US" sz="4400" dirty="0">
                <a:latin typeface="Bahnschrift SemiBold Condensed" panose="020B0502040204020203" pitchFamily="34" charset="0"/>
              </a:rPr>
              <a:t>One-Shot</a:t>
            </a: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 SemiBold Condensed" panose="020B0502040204020203" pitchFamily="34" charset="0"/>
              </a:rPr>
              <a:t> Overall performance varies quite a bit,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is highly dependent on which single 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example is given</a:t>
            </a:r>
            <a:br>
              <a:rPr lang="en-US" dirty="0">
                <a:latin typeface="Bahnschrift SemiBold Condensed" panose="020B0502040204020203" pitchFamily="34" charset="0"/>
              </a:rPr>
            </a:b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020F1-0990-0543-4203-F6DB38018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443" y="1157627"/>
            <a:ext cx="5314471" cy="51090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36A3F3-0116-3C91-9818-DBB363A1F0CF}"/>
              </a:ext>
            </a:extLst>
          </p:cNvPr>
          <p:cNvSpPr/>
          <p:nvPr/>
        </p:nvSpPr>
        <p:spPr>
          <a:xfrm>
            <a:off x="9879980" y="2364008"/>
            <a:ext cx="200722" cy="3635348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29E10E-4598-F747-46BE-BBC76BB275BF}"/>
              </a:ext>
            </a:extLst>
          </p:cNvPr>
          <p:cNvSpPr/>
          <p:nvPr/>
        </p:nvSpPr>
        <p:spPr>
          <a:xfrm>
            <a:off x="9708994" y="2364008"/>
            <a:ext cx="200722" cy="3635348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74FB71-32FF-C82C-1E9B-B522BE106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0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one-shot -&gt; some letters are more difficult to generate than others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N-shots -&gt; The goal of this experiment is to understand whether successful prompts are generalizing or if it is the quality of their lookup tables that determines their score.</a:t>
            </a:r>
          </a:p>
          <a:p>
            <a:pPr lvl="2"/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F053B-DB4E-7C59-5941-A724C333A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69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one-shot -&gt; some letters are more difficult to generate than others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N-shots -&gt; The goal of this experiment is to understand whether successful prompts are generalizing or if it is the quality of their lookup tables that determines their score.</a:t>
            </a:r>
          </a:p>
          <a:p>
            <a:pPr lvl="2"/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248441-73F0-8697-1FDA-BAB32D3FCD29}"/>
              </a:ext>
            </a:extLst>
          </p:cNvPr>
          <p:cNvSpPr/>
          <p:nvPr/>
        </p:nvSpPr>
        <p:spPr>
          <a:xfrm>
            <a:off x="2497011" y="60457"/>
            <a:ext cx="6541191" cy="6661018"/>
          </a:xfrm>
          <a:prstGeom prst="rect">
            <a:avLst/>
          </a:prstGeom>
          <a:solidFill>
            <a:schemeClr val="bg1">
              <a:lumMod val="6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00E4C-0A19-609B-9E11-29B77E1F2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379" y="83834"/>
            <a:ext cx="2619128" cy="650116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479E19-D637-7BD4-182C-2EFC47D1EECF}"/>
              </a:ext>
            </a:extLst>
          </p:cNvPr>
          <p:cNvCxnSpPr>
            <a:cxnSpLocks/>
          </p:cNvCxnSpPr>
          <p:nvPr/>
        </p:nvCxnSpPr>
        <p:spPr>
          <a:xfrm flipH="1">
            <a:off x="5398095" y="2155906"/>
            <a:ext cx="795040" cy="0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242DFAB-FD06-DBF2-3C49-3B95F6FC4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268" y="550395"/>
            <a:ext cx="2631194" cy="31374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479CB5-D6BD-C1B4-4133-0D26FBF8A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268" y="596383"/>
            <a:ext cx="2631145" cy="32873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0023BC-2E50-2846-EC09-72E2A95D8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268" y="554009"/>
            <a:ext cx="2650237" cy="34440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0BDD2E-EE8D-2ED3-4300-9CA0C72B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276" y="83834"/>
            <a:ext cx="2619128" cy="6501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361D2-D14E-6EAB-F144-0727E83BF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2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Results: N-Shot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Not much generalization is going on: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twice as many explicit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solutions approximately 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doubles performance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A69742-8CE2-0B07-FF5D-FB3727F8C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567" y="1233714"/>
            <a:ext cx="5818443" cy="4390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EF9BB-B9E4-E437-362A-ED009DCA8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821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 - Similarity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Data used: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Replication Experiment N = 100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rank differences are nearly 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entirely decided by </a:t>
            </a:r>
            <a:r>
              <a:rPr lang="en-US" u="sng" dirty="0">
                <a:latin typeface="Bahnschrift SemiBold Condensed" panose="020B0502040204020203" pitchFamily="34" charset="0"/>
              </a:rPr>
              <a:t>similarity</a:t>
            </a:r>
            <a:r>
              <a:rPr lang="en-US" dirty="0">
                <a:latin typeface="Bahnschrift SemiBold Condensed" panose="020B0502040204020203" pitchFamily="34" charset="0"/>
              </a:rPr>
              <a:t> scores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736915-F604-9E7B-2421-30BEAD2F6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881" y="486228"/>
            <a:ext cx="5824639" cy="5885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6AC1F8-99AA-63A4-201A-765F2E4F9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75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 - Similarity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 fine-tuned Vision Transformer</a:t>
            </a:r>
            <a:b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</a:br>
            <a: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trained </a:t>
            </a:r>
            <a:r>
              <a:rPr lang="en-US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on </a:t>
            </a:r>
            <a: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NIST Special Database 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A16F8D-C1FA-47D8-CD4C-695BECAF0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571" y="1073149"/>
            <a:ext cx="6341908" cy="4755221"/>
          </a:xfrm>
          <a:prstGeom prst="rect">
            <a:avLst/>
          </a:prstGeom>
        </p:spPr>
      </p:pic>
      <p:pic>
        <p:nvPicPr>
          <p:cNvPr id="17" name="Picture 16" descr="A close-up of a black and white background&#10;&#10;Description automatically generated">
            <a:extLst>
              <a:ext uri="{FF2B5EF4-FFF2-40B4-BE49-F238E27FC236}">
                <a16:creationId xmlns:a16="http://schemas.microsoft.com/office/drawing/2014/main" id="{81AC6703-BE11-4ABC-9C12-5E550D150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6349"/>
            <a:ext cx="4516651" cy="3532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244568-F21C-0794-C17C-3CA7A54AC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331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 - Similarity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Misclassification due to using a collection of handwritten letters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1091A-A779-EAC8-4C68-55DB8CE5C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183" y="2021291"/>
            <a:ext cx="5290417" cy="3649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FA8C4D-749D-B14E-B7F7-0BE315934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403" y="1772328"/>
            <a:ext cx="5731113" cy="4949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0A2C38-A88C-8B88-DC25-1656221F5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8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 - Similarity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64096DE-A90F-3336-2C63-18DCD790F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" y="1431290"/>
            <a:ext cx="9533620" cy="406273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07CAF2A-C1A1-4472-DE91-3B315C93D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" y="1414304"/>
            <a:ext cx="9533620" cy="4096701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1B5FC0D1-0AE6-12F9-D85C-65E098199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" y="1431290"/>
            <a:ext cx="9549312" cy="4062730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E232004A-180E-320E-109D-B22E231EC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9" y="1414304"/>
            <a:ext cx="9533619" cy="4068185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A16C7A84-B0A5-1FB6-A6E5-984BDD56BF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6" y="1431290"/>
            <a:ext cx="9549311" cy="4095277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9A509773-D43D-11CB-7D48-E3BAC80151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1" y="1431290"/>
            <a:ext cx="9533618" cy="4068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505DE-96C6-559F-BEA0-142A163788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Takeaways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is possible,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though more documentation is required if we want to fully investigate the performance of entrants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Picture 12" descr="A person with tears on his face&#10;&#10;Description automatically generated">
            <a:extLst>
              <a:ext uri="{FF2B5EF4-FFF2-40B4-BE49-F238E27FC236}">
                <a16:creationId xmlns:a16="http://schemas.microsoft.com/office/drawing/2014/main" id="{26EC3644-2CC9-2828-F1DB-67FB9DF69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2515762"/>
            <a:ext cx="3429000" cy="1276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17DCF-D141-961D-8D84-8B064EC61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6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Takeaways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is possible,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though more documentation is required if we want to fully investigate the performance of entrants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marL="457200" lvl="1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Much of the ambiguity rises from ChatGPT-3.5 being a black box.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An open-source frozen LLM can be closely monitored and analyzed 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C08472-09E3-3FCC-F378-EF831312F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8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Prompt: Give Users Control Over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Music Gen by Meta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musicGeb">
            <a:hlinkClick r:id="" action="ppaction://media"/>
            <a:extLst>
              <a:ext uri="{FF2B5EF4-FFF2-40B4-BE49-F238E27FC236}">
                <a16:creationId xmlns:a16="http://schemas.microsoft.com/office/drawing/2014/main" id="{8E79540E-F3AD-50BD-0CAC-94551FEAFF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3825" y="2319797"/>
            <a:ext cx="9673643" cy="33507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6FC265-F6EF-8126-9068-8C9C0A17BAC9}"/>
              </a:ext>
            </a:extLst>
          </p:cNvPr>
          <p:cNvSpPr/>
          <p:nvPr/>
        </p:nvSpPr>
        <p:spPr>
          <a:xfrm>
            <a:off x="1458606" y="2677931"/>
            <a:ext cx="2838331" cy="1031708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9E1CC-AB72-EEC3-348D-A27D273E8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7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6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Takeaways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ChatGPT-3.5 is memorizing vs. generalizing,</a:t>
            </a: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redesigning prompt-based PCG competitions and a closer look at the prompt generalization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87583-4EA6-6A78-38E5-9E15AEC1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816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Takeaways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ChatGPT-3.5 is memorizing vs. generalizing,</a:t>
            </a: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redesigning prompt-based PCG competitions and a closer look at the prompt generalization 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Which prompt engineering technique or combination of those are the most effective for the task?</a:t>
            </a: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most techniques require multiple conversations to be effective, More flexibility in designing prompts.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857C2-AD1B-333F-7B42-C7EE1488F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383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Controllability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8C5A45B3-F178-6E8F-AD1E-24771998BE91}"/>
              </a:ext>
            </a:extLst>
          </p:cNvPr>
          <p:cNvSpPr/>
          <p:nvPr/>
        </p:nvSpPr>
        <p:spPr>
          <a:xfrm>
            <a:off x="3530079" y="2497154"/>
            <a:ext cx="1959429" cy="3150734"/>
          </a:xfrm>
          <a:prstGeom prst="cube">
            <a:avLst>
              <a:gd name="adj" fmla="val 144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Bahnschrift SemiBold Condensed" panose="020B0502040204020203" pitchFamily="34" charset="0"/>
              </a:rPr>
              <a:t>Large</a:t>
            </a:r>
          </a:p>
          <a:p>
            <a:pPr algn="ctr"/>
            <a:r>
              <a:rPr lang="en-US" sz="3200" dirty="0">
                <a:latin typeface="Bahnschrift SemiBold Condensed" panose="020B0502040204020203" pitchFamily="34" charset="0"/>
              </a:rPr>
              <a:t>Language</a:t>
            </a:r>
          </a:p>
          <a:p>
            <a:pPr algn="ctr"/>
            <a:r>
              <a:rPr lang="en-US" sz="3200" dirty="0">
                <a:latin typeface="Bahnschrift SemiBold Condensed" panose="020B0502040204020203" pitchFamily="34" charset="0"/>
              </a:rPr>
              <a:t>Model</a:t>
            </a:r>
          </a:p>
          <a:p>
            <a:pPr algn="ctr"/>
            <a:endParaRPr lang="en-US" sz="3200" dirty="0"/>
          </a:p>
        </p:txBody>
      </p:sp>
      <p:sp>
        <p:nvSpPr>
          <p:cNvPr id="22" name="Scroll: Vertical 21">
            <a:extLst>
              <a:ext uri="{FF2B5EF4-FFF2-40B4-BE49-F238E27FC236}">
                <a16:creationId xmlns:a16="http://schemas.microsoft.com/office/drawing/2014/main" id="{A60EA8DA-0D93-F827-1D3F-2EC9ABC6EEB5}"/>
              </a:ext>
            </a:extLst>
          </p:cNvPr>
          <p:cNvSpPr/>
          <p:nvPr/>
        </p:nvSpPr>
        <p:spPr>
          <a:xfrm>
            <a:off x="1256934" y="3212550"/>
            <a:ext cx="1453804" cy="1719943"/>
          </a:xfrm>
          <a:prstGeom prst="verticalScroll">
            <a:avLst/>
          </a:prstGeom>
          <a:solidFill>
            <a:srgbClr val="45BD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Bahnschrift SemiBold Condensed" panose="020B0502040204020203" pitchFamily="34" charset="0"/>
              </a:rPr>
              <a:t>prompt</a:t>
            </a:r>
          </a:p>
          <a:p>
            <a:pPr algn="ctr"/>
            <a:endParaRPr lang="en-US" dirty="0"/>
          </a:p>
        </p:txBody>
      </p:sp>
      <p:pic>
        <p:nvPicPr>
          <p:cNvPr id="23" name="Picture 22" descr="A close-up of a basket&#10;&#10;Description automatically generated">
            <a:extLst>
              <a:ext uri="{FF2B5EF4-FFF2-40B4-BE49-F238E27FC236}">
                <a16:creationId xmlns:a16="http://schemas.microsoft.com/office/drawing/2014/main" id="{ADEE2CF3-272A-C9B7-B6C2-00FD3BDFB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271" y="3518597"/>
            <a:ext cx="3879778" cy="1776186"/>
          </a:xfrm>
          <a:prstGeom prst="rect">
            <a:avLst/>
          </a:prstGeom>
        </p:spPr>
      </p:pic>
      <p:pic>
        <p:nvPicPr>
          <p:cNvPr id="24" name="Picture 23" descr="A record with music notes on it&#10;&#10;Description automatically generated">
            <a:extLst>
              <a:ext uri="{FF2B5EF4-FFF2-40B4-BE49-F238E27FC236}">
                <a16:creationId xmlns:a16="http://schemas.microsoft.com/office/drawing/2014/main" id="{58A59D60-AA25-474F-DA56-E1BB29BFF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5935">
            <a:off x="6421510" y="2972900"/>
            <a:ext cx="1490917" cy="1483158"/>
          </a:xfrm>
          <a:prstGeom prst="rect">
            <a:avLst/>
          </a:prstGeom>
        </p:spPr>
      </p:pic>
      <p:pic>
        <p:nvPicPr>
          <p:cNvPr id="25" name="Picture 24" descr="A video game screen with brick wall and clouds&#10;&#10;Description automatically generated">
            <a:extLst>
              <a:ext uri="{FF2B5EF4-FFF2-40B4-BE49-F238E27FC236}">
                <a16:creationId xmlns:a16="http://schemas.microsoft.com/office/drawing/2014/main" id="{F8618905-BA39-7EBF-A014-8FA61A500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66391">
            <a:off x="8510242" y="2634124"/>
            <a:ext cx="2336188" cy="1314106"/>
          </a:xfrm>
          <a:prstGeom prst="rect">
            <a:avLst/>
          </a:prstGeom>
        </p:spPr>
      </p:pic>
      <p:pic>
        <p:nvPicPr>
          <p:cNvPr id="26" name="Picture 25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57E68CCF-EB5E-0D3A-AD17-07DA1D1C4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9063">
            <a:off x="8199934" y="2163596"/>
            <a:ext cx="872248" cy="1937714"/>
          </a:xfrm>
          <a:prstGeom prst="rect">
            <a:avLst/>
          </a:prstGeom>
        </p:spPr>
      </p:pic>
      <p:pic>
        <p:nvPicPr>
          <p:cNvPr id="27" name="Picture 26" descr="A cat standing on its hind legs&#10;&#10;Description automatically generated">
            <a:extLst>
              <a:ext uri="{FF2B5EF4-FFF2-40B4-BE49-F238E27FC236}">
                <a16:creationId xmlns:a16="http://schemas.microsoft.com/office/drawing/2014/main" id="{F53ED4D7-A238-B7CB-0BF9-5DE3F8C5D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790" y="2104258"/>
            <a:ext cx="2308260" cy="2308260"/>
          </a:xfrm>
          <a:prstGeom prst="rect">
            <a:avLst/>
          </a:prstGeom>
        </p:spPr>
      </p:pic>
      <p:pic>
        <p:nvPicPr>
          <p:cNvPr id="28" name="Picture 27" descr="A painting of a city with many animals and birds&#10;&#10;Description automatically generated with medium confidence">
            <a:extLst>
              <a:ext uri="{FF2B5EF4-FFF2-40B4-BE49-F238E27FC236}">
                <a16:creationId xmlns:a16="http://schemas.microsoft.com/office/drawing/2014/main" id="{F328A024-3A1C-C494-2B21-2A635730CC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492" y="2992178"/>
            <a:ext cx="1877114" cy="1486660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3852D22D-1398-440B-1EC4-B3EC33ECD695}"/>
              </a:ext>
            </a:extLst>
          </p:cNvPr>
          <p:cNvSpPr/>
          <p:nvPr/>
        </p:nvSpPr>
        <p:spPr>
          <a:xfrm>
            <a:off x="2619471" y="3909235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48F90B7-9605-4DFB-8747-12879D176B87}"/>
              </a:ext>
            </a:extLst>
          </p:cNvPr>
          <p:cNvSpPr/>
          <p:nvPr/>
        </p:nvSpPr>
        <p:spPr>
          <a:xfrm>
            <a:off x="5585526" y="3909235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holding an object&#10;&#10;Description automatically generated">
            <a:extLst>
              <a:ext uri="{FF2B5EF4-FFF2-40B4-BE49-F238E27FC236}">
                <a16:creationId xmlns:a16="http://schemas.microsoft.com/office/drawing/2014/main" id="{F4A708F1-29DC-6EC9-7DCC-F2E2FBE925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r="16061" b="485"/>
          <a:stretch/>
        </p:blipFill>
        <p:spPr>
          <a:xfrm rot="21312575">
            <a:off x="7111016" y="1169859"/>
            <a:ext cx="2452007" cy="3249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89C27E-ADF1-7D50-1813-F875A2BEDC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1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Controllability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Core design feature of LLMs: put control in the hands of the user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11B43E-F7FA-1760-1027-A5F2E1779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411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Controllability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Core design feature of LLMs: put control in the hands of the user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PCG levels using LLMs: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More controllable when exact number of game elements are in the prompt and can be directly transformed into the generated level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Example: number of enemies, pipes, etc. in Mario levels [1][2]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32D29-5C42-40F3-1B69-8BF77784DAAA}"/>
              </a:ext>
            </a:extLst>
          </p:cNvPr>
          <p:cNvSpPr txBox="1"/>
          <p:nvPr/>
        </p:nvSpPr>
        <p:spPr>
          <a:xfrm>
            <a:off x="838200" y="5969655"/>
            <a:ext cx="10604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Shyam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Sudhakaran</a:t>
            </a: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et al.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MarioGPT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: Open-Ended Text2Level Generation through Large Language Models. In Proceedings of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NeurIPS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</a:t>
            </a:r>
          </a:p>
          <a:p>
            <a:pPr marL="342900" indent="-342900"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Graham Todd et al. "Level generation through large language models." Proceedings of the 18th International Conference on the Foundations of Digital Games. 2023.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3FDFC-4AD1-AB1F-1C3F-739B7078D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136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Controllability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Core design feature of LLMs: put control in the hands of the user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PCG levels using LLMs: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More controllable when exact number of game elements are in the prompt and can be directly transformed into the generated level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Example: number of enemies, pipes, etc. in Mario levels [1][2]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Less controllable when given abstract objective: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Example: level elevation [1] or path length [2]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32D29-5C42-40F3-1B69-8BF77784DAAA}"/>
              </a:ext>
            </a:extLst>
          </p:cNvPr>
          <p:cNvSpPr txBox="1"/>
          <p:nvPr/>
        </p:nvSpPr>
        <p:spPr>
          <a:xfrm>
            <a:off x="838200" y="5969655"/>
            <a:ext cx="10604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Shyam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Sudhakaran</a:t>
            </a: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et al.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MarioGPT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: Open-Ended Text2Level Generation through Large Language Models. In Proceedings of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NeurIPS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</a:t>
            </a:r>
          </a:p>
          <a:p>
            <a:pPr marL="342900" indent="-342900"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Graham Todd et al. "Level generation through large language models." Proceedings of the 18th International Conference on the Foundations of Digital Games. 2023.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5C707F-5CD7-F789-AF7B-77C2A80F6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686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yellow cube with white text and question marks&#10;&#10;Description automatically generated">
            <a:extLst>
              <a:ext uri="{FF2B5EF4-FFF2-40B4-BE49-F238E27FC236}">
                <a16:creationId xmlns:a16="http://schemas.microsoft.com/office/drawing/2014/main" id="{7561CFA0-0C87-E123-19B0-37733CC38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080" y="2092960"/>
            <a:ext cx="2529840" cy="2529840"/>
          </a:xfrm>
          <a:prstGeom prst="rect">
            <a:avLst/>
          </a:prstGeom>
          <a:effectLst>
            <a:outerShdw dist="177800" dir="6360000" sx="1000" sy="1000" algn="ctr" rotWithShape="0">
              <a:srgbClr val="000000"/>
            </a:outerShdw>
            <a:reflection endPos="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F1CC27-4424-0DB6-164A-8354072C4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852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ADCDE7F-4999-E73A-BD69-8944C39C0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11616EE5-B5FB-B2BF-6BD7-7D92917C1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DDC27A-C8AB-C8A9-5965-BE5E379C4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00" y="2204015"/>
            <a:ext cx="5241196" cy="3861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7FA160-6BF3-B0DF-A1E4-A96D04A6D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190" y="2204015"/>
            <a:ext cx="5136330" cy="38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363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9B3427-7AA9-ED7A-89C7-CB30181D0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Modified Prompts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9313EB7-9D72-ACFE-4E7F-9D0319CF3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2084721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All modified prompts can be accessed here:</a:t>
            </a:r>
          </a:p>
          <a:p>
            <a:pPr marL="457200" lvl="1" indent="0">
              <a:buNone/>
            </a:pPr>
            <a:r>
              <a:rPr lang="en-US" dirty="0">
                <a:hlinkClick r:id="rId5"/>
              </a:rPr>
              <a:t>https://github.com/gaimes-njit/gaimes-njit.github.io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65103-B4B6-FF52-428A-76E0C3B8A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0411" y="2229810"/>
            <a:ext cx="7011819" cy="42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906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Competition Score and Rank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A3F31E-BF4D-DDDF-694A-372F3F90BE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ahnschrift SemiBold Condensed" panose="020B0502040204020203" pitchFamily="34" charset="0"/>
              </a:rPr>
              <a:t>ChatGPT4PCG comp. score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5FADA-E86A-A2AD-65D0-9F132E8EC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80" y="2733011"/>
            <a:ext cx="4343400" cy="24319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4BFB07-F3F6-B465-DD5C-00A48AC98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919" y="3429000"/>
            <a:ext cx="4343401" cy="134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02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BC373-2B27-3281-99C3-54BCDE892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FDF6E5A7-F761-4438-E499-6F0CE7D99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0867"/>
            <a:ext cx="10327858" cy="25050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266420-A46B-24B3-536E-FF44559B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Why Wouldn’t They Be: Give Users Control Over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841BB5-0276-7C2E-5025-950518BB2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Deep Dream Generator by Google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381D8-2291-9EBA-6038-110D0463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2" name="Picture 11" descr="A person looking back at a city&#10;&#10;Description automatically generated">
            <a:extLst>
              <a:ext uri="{FF2B5EF4-FFF2-40B4-BE49-F238E27FC236}">
                <a16:creationId xmlns:a16="http://schemas.microsoft.com/office/drawing/2014/main" id="{4EA59E7F-9C1A-D46B-727C-AC6F680FF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221" y="1896098"/>
            <a:ext cx="5059553" cy="3935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DE4C55-E6B7-6E79-03E6-BCC51BAC9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0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70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Competition Score and Rank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A3F31E-BF4D-DDDF-694A-372F3F90BE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ahnschrift SemiBold Condensed" panose="020B0502040204020203" pitchFamily="34" charset="0"/>
              </a:rPr>
              <a:t>ChatGPT4PCG comp. score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74B984-2373-CB9F-A306-0D4530A32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500" y="1704338"/>
            <a:ext cx="3782043" cy="4676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217FBD-1C4B-BD4A-BE90-97285C553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2637" y="2087880"/>
            <a:ext cx="3854865" cy="35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072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71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Incorporating RAW Score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A3F31E-BF4D-DDDF-694A-372F3F90BE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ahnschrift SemiBold Condensed" panose="020B0502040204020203" pitchFamily="34" charset="0"/>
              </a:rPr>
              <a:t>ChatGPT4PCG comp. score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4FA65E-6389-0D7F-BAF3-A14DBFA65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415" y="1776473"/>
            <a:ext cx="8871170" cy="36430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FEC167-16E2-6D7F-6E4B-A3B3F3739C9F}"/>
              </a:ext>
            </a:extLst>
          </p:cNvPr>
          <p:cNvSpPr txBox="1"/>
          <p:nvPr/>
        </p:nvSpPr>
        <p:spPr>
          <a:xfrm>
            <a:off x="1279973" y="5533792"/>
            <a:ext cx="96407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https://github.com/gaimes-njit/gaimes-njit.github.io/blob/main/publications/fdg_pcg24/arash_moradi_karkaj/figures/generalization/generalization_figure_nshot.py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23750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LLMs herald “Generalization”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Capable of “emergent abilities” [Minae et al. 2024]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In-context learning</a:t>
            </a:r>
            <a:r>
              <a:rPr lang="en-US" dirty="0">
                <a:latin typeface="Bahnschrift SemiBold Condensed" panose="020B0502040204020203" pitchFamily="34" charset="0"/>
              </a:rPr>
              <a:t>: LLM learns a new task from a prompt at inference time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instruction- following</a:t>
            </a:r>
            <a:r>
              <a:rPr lang="en-US" dirty="0">
                <a:latin typeface="Bahnschrift SemiBold Condensed" panose="020B0502040204020203" pitchFamily="34" charset="0"/>
              </a:rPr>
              <a:t> for new tasks without explicit examples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Multi-step reasoning</a:t>
            </a:r>
            <a:r>
              <a:rPr lang="en-US" dirty="0">
                <a:latin typeface="Bahnschrift SemiBold Condensed" panose="020B0502040204020203" pitchFamily="34" charset="0"/>
              </a:rPr>
              <a:t> complex tasks can be broken down to intermediate reasoning steps as in </a:t>
            </a:r>
            <a:r>
              <a:rPr lang="en-US" dirty="0" err="1">
                <a:latin typeface="Bahnschrift SemiBold Condensed" panose="020B0502040204020203" pitchFamily="34" charset="0"/>
              </a:rPr>
              <a:t>CoT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Temperature?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Examples TODO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926E0E-5FFD-84B1-6D65-E9928F68B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9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B520-775F-856A-D656-1E6C9ADE3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B519E84-2489-E3C8-458C-15FA84895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Game AI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63E718-2EF6-6371-1B72-8CD23FBF7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AF53FE0-7E41-63F0-FD51-95D140786B7A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Game AI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Procedural Content Generation (PCG)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Evolutionary / Search-based PCG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Machine Learning PCG</a:t>
            </a:r>
          </a:p>
          <a:p>
            <a:pPr lvl="3"/>
            <a:r>
              <a:rPr lang="en-US" dirty="0">
                <a:latin typeface="Bahnschrift SemiBold Condensed" panose="020B0502040204020203" pitchFamily="34" charset="0"/>
              </a:rPr>
              <a:t>Deep Learning</a:t>
            </a:r>
          </a:p>
          <a:p>
            <a:pPr lvl="4"/>
            <a:r>
              <a:rPr lang="en-US" dirty="0">
                <a:latin typeface="Bahnschrift SemiBold Condensed" panose="020B0502040204020203" pitchFamily="34" charset="0"/>
              </a:rPr>
              <a:t>LLM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A82EC-AF07-28D2-4BD2-50AD4DC9C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85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8195</Words>
  <Application>Microsoft Office PowerPoint</Application>
  <PresentationFormat>Widescreen</PresentationFormat>
  <Paragraphs>788</Paragraphs>
  <Slides>71</Slides>
  <Notes>57</Notes>
  <HiddenSlides>4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2" baseType="lpstr">
      <vt:lpstr>Aptos</vt:lpstr>
      <vt:lpstr>Aptos Display</vt:lpstr>
      <vt:lpstr>Arial</vt:lpstr>
      <vt:lpstr>Bahnschrift SemiBold Condensed</vt:lpstr>
      <vt:lpstr>LibertineMathMI</vt:lpstr>
      <vt:lpstr>LinLibertineT</vt:lpstr>
      <vt:lpstr>LinLibertineTB</vt:lpstr>
      <vt:lpstr>LinLibertineTI</vt:lpstr>
      <vt:lpstr>txmiaX</vt:lpstr>
      <vt:lpstr>ui-sans-serif</vt:lpstr>
      <vt:lpstr>Office Theme</vt:lpstr>
      <vt:lpstr>PhD Qualification Exam Oral Presentation  Arash Moradi Karkaj</vt:lpstr>
      <vt:lpstr>Prompt Wrangling:  On Replication and Generalization in Large Language Models for PCG Levels</vt:lpstr>
      <vt:lpstr>Generative Models are hot.</vt:lpstr>
      <vt:lpstr>ChatGPT is Popular</vt:lpstr>
      <vt:lpstr>Core Design Feature</vt:lpstr>
      <vt:lpstr>Prompt: Give Users Control Over Content</vt:lpstr>
      <vt:lpstr>Why Wouldn’t They Be: Give Users Control Over Content</vt:lpstr>
      <vt:lpstr>LLMs herald “Generalization”</vt:lpstr>
      <vt:lpstr>Game AI</vt:lpstr>
      <vt:lpstr>All Hail Generalization</vt:lpstr>
      <vt:lpstr>All Hail Generalization</vt:lpstr>
      <vt:lpstr>LLMs to Generate Levels</vt:lpstr>
      <vt:lpstr>Research Questions</vt:lpstr>
      <vt:lpstr>1st ChatGPT4PCG Competition 2023</vt:lpstr>
      <vt:lpstr>1st ChatGPT4PCG Competition 2023</vt:lpstr>
      <vt:lpstr>1st ChatGPT4PCG Competition 2023</vt:lpstr>
      <vt:lpstr>A Prompt Submission: The Result</vt:lpstr>
      <vt:lpstr>A Prompt Submission: To XML</vt:lpstr>
      <vt:lpstr>A Prompt Submission: To XML</vt:lpstr>
      <vt:lpstr>A Prompt Submission: To Science Birds</vt:lpstr>
      <vt:lpstr>1st ChatGPT4PCG Competition 2023</vt:lpstr>
      <vt:lpstr>1st ChatGPT4PCG Competition 2023</vt:lpstr>
      <vt:lpstr>1st ChatGPT4PCG Competition 2023</vt:lpstr>
      <vt:lpstr>1st ChatGPT4PCG Competition 2023</vt:lpstr>
      <vt:lpstr>Prompt Engineering</vt:lpstr>
      <vt:lpstr>Prompt Engineering</vt:lpstr>
      <vt:lpstr>Prompt Engineering</vt:lpstr>
      <vt:lpstr>Prompt Engineering</vt:lpstr>
      <vt:lpstr>Prompt Engineering - Overview</vt:lpstr>
      <vt:lpstr>Motivation</vt:lpstr>
      <vt:lpstr>Motivation</vt:lpstr>
      <vt:lpstr>Where to Look?</vt:lpstr>
      <vt:lpstr>Where to Look?</vt:lpstr>
      <vt:lpstr>Where to Look?</vt:lpstr>
      <vt:lpstr>Where to Look?</vt:lpstr>
      <vt:lpstr>Replication Experiment</vt:lpstr>
      <vt:lpstr>Replication Experiment</vt:lpstr>
      <vt:lpstr>Replication Experiment</vt:lpstr>
      <vt:lpstr>Replication Experiment</vt:lpstr>
      <vt:lpstr>Replication Results</vt:lpstr>
      <vt:lpstr>Replication Results</vt:lpstr>
      <vt:lpstr>Replication Results</vt:lpstr>
      <vt:lpstr>Generalization Experiment - RAW score</vt:lpstr>
      <vt:lpstr>Generalization Experiment</vt:lpstr>
      <vt:lpstr>Generalization Experiment</vt:lpstr>
      <vt:lpstr>Generalization Experiment</vt:lpstr>
      <vt:lpstr>Generalization Results: Zero-Shot</vt:lpstr>
      <vt:lpstr>Generalization Experiment</vt:lpstr>
      <vt:lpstr>Generalization Experiment</vt:lpstr>
      <vt:lpstr>Generalization Results: One-Shot</vt:lpstr>
      <vt:lpstr>Generalization Experiment</vt:lpstr>
      <vt:lpstr>Generalization Experiment</vt:lpstr>
      <vt:lpstr>Generalization Results: N-Shot</vt:lpstr>
      <vt:lpstr>Discussion - Similarity</vt:lpstr>
      <vt:lpstr>Discussion - Similarity</vt:lpstr>
      <vt:lpstr>Discussion - Similarity</vt:lpstr>
      <vt:lpstr>Discussion - Similarity</vt:lpstr>
      <vt:lpstr>Takeaways </vt:lpstr>
      <vt:lpstr>Takeaways </vt:lpstr>
      <vt:lpstr>Takeaways </vt:lpstr>
      <vt:lpstr>Takeaways </vt:lpstr>
      <vt:lpstr>Controllability</vt:lpstr>
      <vt:lpstr>Controllability</vt:lpstr>
      <vt:lpstr>Controllability</vt:lpstr>
      <vt:lpstr>Controllability</vt:lpstr>
      <vt:lpstr>PowerPoint Presentation</vt:lpstr>
      <vt:lpstr>Experiments</vt:lpstr>
      <vt:lpstr>Modified Prompts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 Wrangling:  On Replication and Generalization in Large Language Models for PCG Levels</dc:title>
  <dc:creator>Arash Moradi</dc:creator>
  <cp:lastModifiedBy>Arash Moradi</cp:lastModifiedBy>
  <cp:revision>10</cp:revision>
  <dcterms:created xsi:type="dcterms:W3CDTF">2024-05-19T20:34:59Z</dcterms:created>
  <dcterms:modified xsi:type="dcterms:W3CDTF">2024-11-11T20:13:52Z</dcterms:modified>
</cp:coreProperties>
</file>